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embeddedFontLst>
    <p:embeddedFont>
      <p:font typeface="Proxima Nova" panose="020B0604020202020204" charset="0"/>
      <p:regular r:id="rId14"/>
      <p:bold r:id="rId15"/>
      <p:italic r:id="rId16"/>
      <p:boldItalic r:id="rId17"/>
    </p:embeddedFont>
    <p:embeddedFont>
      <p:font typeface="Raleway" panose="020F0502020204030204" pitchFamily="2"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4"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3cfc457a0c_0_2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23cfc457a0c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3cfc457a0c_0_2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23cfc457a0c_0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3cfc457a0c_0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3cfc457a0c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3cfc457a0c_0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23cfc457a0c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23cfc457a0c_0_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23cfc457a0c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3cfc457a0c_0_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3cfc457a0c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3cfc457a0c_0_1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3cfc457a0c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3cfc457a0c_0_1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23cfc457a0c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3cfc457a0c_0_2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3cfc457a0c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3cfc457a0c_0_2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23cfc457a0c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w="19050" cap="flat" cmpd="sng">
            <a:solidFill>
              <a:schemeClr val="lt2"/>
            </a:solidFill>
            <a:prstDash val="solid"/>
            <a:round/>
            <a:headEnd type="none" w="sm" len="sm"/>
            <a:tailEnd type="none" w="sm" len="sm"/>
          </a:ln>
        </p:spPr>
      </p:cxnSp>
      <p:sp>
        <p:nvSpPr>
          <p:cNvPr id="11" name="Google Shape;11;p2"/>
          <p:cNvSpPr txBox="1">
            <a:spLocks noGrp="1"/>
          </p:cNvSpPr>
          <p:nvPr>
            <p:ph type="ctrTitle"/>
          </p:nvPr>
        </p:nvSpPr>
        <p:spPr>
          <a:xfrm>
            <a:off x="510450" y="1257300"/>
            <a:ext cx="8123100" cy="15885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12" name="Google Shape;12;p2"/>
          <p:cNvSpPr txBox="1">
            <a:spLocks noGrp="1"/>
          </p:cNvSpPr>
          <p:nvPr>
            <p:ph type="subTitle" idx="1"/>
          </p:nvPr>
        </p:nvSpPr>
        <p:spPr>
          <a:xfrm>
            <a:off x="510450" y="3182313"/>
            <a:ext cx="8123100" cy="630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2400"/>
              <a:buNone/>
              <a:defRPr sz="24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1"/>
          <p:cNvSpPr txBox="1">
            <a:spLocks noGrp="1"/>
          </p:cNvSpPr>
          <p:nvPr>
            <p:ph type="title" hasCustomPrompt="1"/>
          </p:nvPr>
        </p:nvSpPr>
        <p:spPr>
          <a:xfrm>
            <a:off x="311700" y="991475"/>
            <a:ext cx="8520600" cy="19179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14000"/>
              <a:buNone/>
              <a:defRPr sz="14000" b="1"/>
            </a:lvl1pPr>
            <a:lvl2pPr lvl="1" algn="ctr">
              <a:spcBef>
                <a:spcPts val="0"/>
              </a:spcBef>
              <a:spcAft>
                <a:spcPts val="0"/>
              </a:spcAft>
              <a:buSzPts val="14000"/>
              <a:buNone/>
              <a:defRPr sz="14000" b="1"/>
            </a:lvl2pPr>
            <a:lvl3pPr lvl="2" algn="ctr">
              <a:spcBef>
                <a:spcPts val="0"/>
              </a:spcBef>
              <a:spcAft>
                <a:spcPts val="0"/>
              </a:spcAft>
              <a:buSzPts val="14000"/>
              <a:buNone/>
              <a:defRPr sz="14000" b="1"/>
            </a:lvl3pPr>
            <a:lvl4pPr lvl="3" algn="ctr">
              <a:spcBef>
                <a:spcPts val="0"/>
              </a:spcBef>
              <a:spcAft>
                <a:spcPts val="0"/>
              </a:spcAft>
              <a:buSzPts val="14000"/>
              <a:buNone/>
              <a:defRPr sz="14000" b="1"/>
            </a:lvl4pPr>
            <a:lvl5pPr lvl="4" algn="ctr">
              <a:spcBef>
                <a:spcPts val="0"/>
              </a:spcBef>
              <a:spcAft>
                <a:spcPts val="0"/>
              </a:spcAft>
              <a:buSzPts val="14000"/>
              <a:buNone/>
              <a:defRPr sz="14000" b="1"/>
            </a:lvl5pPr>
            <a:lvl6pPr lvl="5" algn="ctr">
              <a:spcBef>
                <a:spcPts val="0"/>
              </a:spcBef>
              <a:spcAft>
                <a:spcPts val="0"/>
              </a:spcAft>
              <a:buSzPts val="14000"/>
              <a:buNone/>
              <a:defRPr sz="14000" b="1"/>
            </a:lvl6pPr>
            <a:lvl7pPr lvl="6" algn="ctr">
              <a:spcBef>
                <a:spcPts val="0"/>
              </a:spcBef>
              <a:spcAft>
                <a:spcPts val="0"/>
              </a:spcAft>
              <a:buSzPts val="14000"/>
              <a:buNone/>
              <a:defRPr sz="14000" b="1"/>
            </a:lvl7pPr>
            <a:lvl8pPr lvl="7" algn="ctr">
              <a:spcBef>
                <a:spcPts val="0"/>
              </a:spcBef>
              <a:spcAft>
                <a:spcPts val="0"/>
              </a:spcAft>
              <a:buSzPts val="14000"/>
              <a:buNone/>
              <a:defRPr sz="14000" b="1"/>
            </a:lvl8pPr>
            <a:lvl9pPr lvl="8" algn="ctr">
              <a:spcBef>
                <a:spcPts val="0"/>
              </a:spcBef>
              <a:spcAft>
                <a:spcPts val="0"/>
              </a:spcAft>
              <a:buSzPts val="14000"/>
              <a:buNone/>
              <a:defRPr sz="14000" b="1"/>
            </a:lvl9pPr>
          </a:lstStyle>
          <a:p>
            <a:r>
              <a:t>xx%</a:t>
            </a:r>
          </a:p>
        </p:txBody>
      </p:sp>
      <p:sp>
        <p:nvSpPr>
          <p:cNvPr id="51" name="Google Shape;51;p11"/>
          <p:cNvSpPr txBox="1">
            <a:spLocks noGrp="1"/>
          </p:cNvSpPr>
          <p:nvPr>
            <p:ph type="body" idx="1"/>
          </p:nvPr>
        </p:nvSpPr>
        <p:spPr>
          <a:xfrm>
            <a:off x="311700" y="3071300"/>
            <a:ext cx="8520600" cy="901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2" name="Google Shape;5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4"/>
        <p:cNvGrpSpPr/>
        <p:nvPr/>
      </p:nvGrpSpPr>
      <p:grpSpPr>
        <a:xfrm>
          <a:off x="0" y="0"/>
          <a:ext cx="0" cy="0"/>
          <a:chOff x="0" y="0"/>
          <a:chExt cx="0" cy="0"/>
        </a:xfrm>
      </p:grpSpPr>
      <p:cxnSp>
        <p:nvCxnSpPr>
          <p:cNvPr id="15" name="Google Shape;15;p3"/>
          <p:cNvCxnSpPr/>
          <p:nvPr/>
        </p:nvCxnSpPr>
        <p:spPr>
          <a:xfrm>
            <a:off x="0" y="2998150"/>
            <a:ext cx="9144000" cy="0"/>
          </a:xfrm>
          <a:prstGeom prst="straightConnector1">
            <a:avLst/>
          </a:prstGeom>
          <a:noFill/>
          <a:ln w="19050" cap="flat" cmpd="sng">
            <a:solidFill>
              <a:schemeClr val="lt2"/>
            </a:solidFill>
            <a:prstDash val="solid"/>
            <a:round/>
            <a:headEnd type="none" w="sm" len="sm"/>
            <a:tailEnd type="none" w="sm" len="sm"/>
          </a:ln>
        </p:spPr>
      </p:cxnSp>
      <p:sp>
        <p:nvSpPr>
          <p:cNvPr id="16" name="Google Shape;16;p3"/>
          <p:cNvSpPr txBox="1">
            <a:spLocks noGrp="1"/>
          </p:cNvSpPr>
          <p:nvPr>
            <p:ph type="title"/>
          </p:nvPr>
        </p:nvSpPr>
        <p:spPr>
          <a:xfrm>
            <a:off x="510450" y="2057400"/>
            <a:ext cx="8123100" cy="778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7" name="Google Shape;17;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2" name="Google Shape;22;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 name="Google Shape;25;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6" name="Google Shape;26;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7" name="Google Shape;27;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Google Shape;33;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4" name="Google Shape;34;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90250" y="526350"/>
            <a:ext cx="57975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7" name="Google Shape;37;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0;p9"/>
          <p:cNvCxnSpPr/>
          <p:nvPr/>
        </p:nvCxnSpPr>
        <p:spPr>
          <a:xfrm>
            <a:off x="5029675" y="4495500"/>
            <a:ext cx="468300" cy="0"/>
          </a:xfrm>
          <a:prstGeom prst="straightConnector1">
            <a:avLst/>
          </a:prstGeom>
          <a:noFill/>
          <a:ln w="19050" cap="flat" cmpd="sng">
            <a:solidFill>
              <a:schemeClr val="lt2"/>
            </a:solidFill>
            <a:prstDash val="solid"/>
            <a:round/>
            <a:headEnd type="none" w="sm" len="sm"/>
            <a:tailEnd type="none" w="sm" len="sm"/>
          </a:ln>
        </p:spPr>
      </p:cxnSp>
      <p:sp>
        <p:nvSpPr>
          <p:cNvPr id="41" name="Google Shape;41;p9"/>
          <p:cNvSpPr txBox="1">
            <a:spLocks noGrp="1"/>
          </p:cNvSpPr>
          <p:nvPr>
            <p:ph type="title"/>
          </p:nvPr>
        </p:nvSpPr>
        <p:spPr>
          <a:xfrm>
            <a:off x="265500" y="1205825"/>
            <a:ext cx="4045200" cy="1509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68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100"/>
              <a:buNone/>
              <a:defRPr sz="2100"/>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pearmin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marL="914400" lvl="1"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marL="1371600" lvl="2"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marL="1828800" lvl="3"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marL="2286000" lvl="4"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marL="2743200" lvl="5"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marL="3200400" lvl="6"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marL="3657600" lvl="7"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marL="4114800" lvl="8" indent="-3175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Proxima Nova"/>
                <a:ea typeface="Proxima Nova"/>
                <a:cs typeface="Proxima Nova"/>
                <a:sym typeface="Proxima Nova"/>
              </a:defRPr>
            </a:lvl1pPr>
            <a:lvl2pPr lvl="1" algn="r">
              <a:buNone/>
              <a:defRPr sz="1000">
                <a:solidFill>
                  <a:schemeClr val="dk1"/>
                </a:solidFill>
                <a:latin typeface="Proxima Nova"/>
                <a:ea typeface="Proxima Nova"/>
                <a:cs typeface="Proxima Nova"/>
                <a:sym typeface="Proxima Nova"/>
              </a:defRPr>
            </a:lvl2pPr>
            <a:lvl3pPr lvl="2" algn="r">
              <a:buNone/>
              <a:defRPr sz="1000">
                <a:solidFill>
                  <a:schemeClr val="dk1"/>
                </a:solidFill>
                <a:latin typeface="Proxima Nova"/>
                <a:ea typeface="Proxima Nova"/>
                <a:cs typeface="Proxima Nova"/>
                <a:sym typeface="Proxima Nova"/>
              </a:defRPr>
            </a:lvl3pPr>
            <a:lvl4pPr lvl="3" algn="r">
              <a:buNone/>
              <a:defRPr sz="1000">
                <a:solidFill>
                  <a:schemeClr val="dk1"/>
                </a:solidFill>
                <a:latin typeface="Proxima Nova"/>
                <a:ea typeface="Proxima Nova"/>
                <a:cs typeface="Proxima Nova"/>
                <a:sym typeface="Proxima Nova"/>
              </a:defRPr>
            </a:lvl4pPr>
            <a:lvl5pPr lvl="4" algn="r">
              <a:buNone/>
              <a:defRPr sz="1000">
                <a:solidFill>
                  <a:schemeClr val="dk1"/>
                </a:solidFill>
                <a:latin typeface="Proxima Nova"/>
                <a:ea typeface="Proxima Nova"/>
                <a:cs typeface="Proxima Nova"/>
                <a:sym typeface="Proxima Nova"/>
              </a:defRPr>
            </a:lvl5pPr>
            <a:lvl6pPr lvl="5" algn="r">
              <a:buNone/>
              <a:defRPr sz="1000">
                <a:solidFill>
                  <a:schemeClr val="dk1"/>
                </a:solidFill>
                <a:latin typeface="Proxima Nova"/>
                <a:ea typeface="Proxima Nova"/>
                <a:cs typeface="Proxima Nova"/>
                <a:sym typeface="Proxima Nova"/>
              </a:defRPr>
            </a:lvl6pPr>
            <a:lvl7pPr lvl="6" algn="r">
              <a:buNone/>
              <a:defRPr sz="1000">
                <a:solidFill>
                  <a:schemeClr val="dk1"/>
                </a:solidFill>
                <a:latin typeface="Proxima Nova"/>
                <a:ea typeface="Proxima Nova"/>
                <a:cs typeface="Proxima Nova"/>
                <a:sym typeface="Proxima Nova"/>
              </a:defRPr>
            </a:lvl7pPr>
            <a:lvl8pPr lvl="7" algn="r">
              <a:buNone/>
              <a:defRPr sz="1000">
                <a:solidFill>
                  <a:schemeClr val="dk1"/>
                </a:solidFill>
                <a:latin typeface="Proxima Nova"/>
                <a:ea typeface="Proxima Nova"/>
                <a:cs typeface="Proxima Nova"/>
                <a:sym typeface="Proxima Nova"/>
              </a:defRPr>
            </a:lvl8pPr>
            <a:lvl9pPr lvl="8" algn="r">
              <a:buNone/>
              <a:defRPr sz="1000">
                <a:solidFill>
                  <a:schemeClr val="dk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510450" y="1257300"/>
            <a:ext cx="8123100" cy="158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SzPts val="990"/>
              <a:buNone/>
            </a:pPr>
            <a:r>
              <a:rPr lang="en" sz="3920" b="1">
                <a:solidFill>
                  <a:srgbClr val="EFEFEF"/>
                </a:solidFill>
                <a:latin typeface="Raleway"/>
                <a:ea typeface="Raleway"/>
                <a:cs typeface="Raleway"/>
                <a:sym typeface="Raleway"/>
              </a:rPr>
              <a:t>Miftahuddin Islamic Institute</a:t>
            </a:r>
            <a:endParaRPr sz="3920" b="1">
              <a:solidFill>
                <a:srgbClr val="EFEFEF"/>
              </a:solidFill>
              <a:latin typeface="Raleway"/>
              <a:ea typeface="Raleway"/>
              <a:cs typeface="Raleway"/>
              <a:sym typeface="Raleway"/>
            </a:endParaRPr>
          </a:p>
        </p:txBody>
      </p:sp>
      <p:sp>
        <p:nvSpPr>
          <p:cNvPr id="60" name="Google Shape;60;p13"/>
          <p:cNvSpPr txBox="1">
            <a:spLocks noGrp="1"/>
          </p:cNvSpPr>
          <p:nvPr>
            <p:ph type="subTitle" idx="1"/>
          </p:nvPr>
        </p:nvSpPr>
        <p:spPr>
          <a:xfrm>
            <a:off x="510450" y="3182313"/>
            <a:ext cx="8123100" cy="630000"/>
          </a:xfrm>
          <a:prstGeom prst="rect">
            <a:avLst/>
          </a:prstGeom>
        </p:spPr>
        <p:txBody>
          <a:bodyPr spcFirstLastPara="1" wrap="square" lIns="91425" tIns="91425" rIns="91425" bIns="91425" anchor="t" anchorCtr="0">
            <a:normAutofit fontScale="70000" lnSpcReduction="20000"/>
          </a:bodyPr>
          <a:lstStyle/>
          <a:p>
            <a:pPr marL="0" lvl="0" indent="0" algn="l" rtl="0">
              <a:spcBef>
                <a:spcPts val="0"/>
              </a:spcBef>
              <a:spcAft>
                <a:spcPts val="0"/>
              </a:spcAft>
              <a:buNone/>
            </a:pPr>
            <a:r>
              <a:rPr lang="en"/>
              <a:t>Annual Report</a:t>
            </a:r>
            <a:endParaRPr dirty="0"/>
          </a:p>
          <a:p>
            <a:pPr marL="0" lvl="0" indent="0" algn="l" rtl="0">
              <a:spcBef>
                <a:spcPts val="0"/>
              </a:spcBef>
              <a:spcAft>
                <a:spcPts val="0"/>
              </a:spcAft>
              <a:buNone/>
            </a:pPr>
            <a:r>
              <a:rPr lang="en" dirty="0"/>
              <a:t>1445 / 2023</a:t>
            </a:r>
            <a:endParaRPr dirty="0"/>
          </a:p>
        </p:txBody>
      </p:sp>
      <p:pic>
        <p:nvPicPr>
          <p:cNvPr id="61" name="Google Shape;61;p13"/>
          <p:cNvPicPr preferRelativeResize="0"/>
          <p:nvPr/>
        </p:nvPicPr>
        <p:blipFill>
          <a:blip r:embed="rId3">
            <a:alphaModFix/>
          </a:blip>
          <a:stretch>
            <a:fillRect/>
          </a:stretch>
        </p:blipFill>
        <p:spPr>
          <a:xfrm>
            <a:off x="7010200" y="3092625"/>
            <a:ext cx="1884325" cy="18843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Google Shape;195;p22"/>
          <p:cNvPicPr preferRelativeResize="0"/>
          <p:nvPr/>
        </p:nvPicPr>
        <p:blipFill rotWithShape="1">
          <a:blip r:embed="rId3">
            <a:alphaModFix/>
          </a:blip>
          <a:srcRect t="47711" b="31550"/>
          <a:stretch/>
        </p:blipFill>
        <p:spPr>
          <a:xfrm rot="10800000" flipH="1">
            <a:off x="134950" y="67425"/>
            <a:ext cx="8940300" cy="1011300"/>
          </a:xfrm>
          <a:prstGeom prst="round2SameRect">
            <a:avLst>
              <a:gd name="adj1" fmla="val 16667"/>
              <a:gd name="adj2" fmla="val 0"/>
            </a:avLst>
          </a:prstGeom>
          <a:noFill/>
          <a:ln>
            <a:noFill/>
          </a:ln>
        </p:spPr>
      </p:pic>
      <p:sp>
        <p:nvSpPr>
          <p:cNvPr id="196" name="Google Shape;196;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r" rtl="0">
              <a:spcBef>
                <a:spcPts val="0"/>
              </a:spcBef>
              <a:spcAft>
                <a:spcPts val="0"/>
              </a:spcAft>
              <a:buNone/>
            </a:pPr>
            <a:r>
              <a:rPr lang="en">
                <a:solidFill>
                  <a:schemeClr val="lt2"/>
                </a:solidFill>
              </a:rPr>
              <a:t>Current Projects</a:t>
            </a:r>
            <a:endParaRPr>
              <a:solidFill>
                <a:schemeClr val="lt2"/>
              </a:solidFill>
            </a:endParaRPr>
          </a:p>
        </p:txBody>
      </p:sp>
      <p:sp>
        <p:nvSpPr>
          <p:cNvPr id="197" name="Google Shape;197;p22"/>
          <p:cNvSpPr txBox="1">
            <a:spLocks noGrp="1"/>
          </p:cNvSpPr>
          <p:nvPr>
            <p:ph type="body" idx="1"/>
          </p:nvPr>
        </p:nvSpPr>
        <p:spPr>
          <a:xfrm>
            <a:off x="311700" y="1152475"/>
            <a:ext cx="8183400" cy="3990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Alhamdulillah at present the following Masaajid present a great opportunity to earn Sadaqatul Jaariyah:</a:t>
            </a:r>
            <a:endParaRPr sz="1300"/>
          </a:p>
          <a:p>
            <a:pPr marL="0" lvl="0" indent="0" algn="l" rtl="0">
              <a:spcBef>
                <a:spcPts val="1200"/>
              </a:spcBef>
              <a:spcAft>
                <a:spcPts val="0"/>
              </a:spcAft>
              <a:buNone/>
            </a:pPr>
            <a:r>
              <a:rPr lang="en" sz="1300" b="1" u="sng"/>
              <a:t>Galashewe:</a:t>
            </a:r>
            <a:br>
              <a:rPr lang="en" sz="1300" b="1"/>
            </a:br>
            <a:r>
              <a:rPr lang="en" sz="1000"/>
              <a:t>This is the largest African township in Kimberley. Alhamdulillah we currently have three Salaah Khanas, and two Makaatib here. The first of these to be established was at Nxumalo Street. Alhamdulillah it is still being utilised as a Salaah Khana, as well as a Madrassah. Taaleem for adult revert ladies also takes place here Alhamdulillah. The premises are somewhat small and confined, we have purchased the house next door in order to extend the Salaah Khana/ Madrassah. </a:t>
            </a:r>
            <a:endParaRPr sz="1000"/>
          </a:p>
          <a:p>
            <a:pPr marL="0" lvl="0" indent="0" algn="l" rtl="0">
              <a:spcBef>
                <a:spcPts val="1200"/>
              </a:spcBef>
              <a:spcAft>
                <a:spcPts val="0"/>
              </a:spcAft>
              <a:buNone/>
            </a:pPr>
            <a:r>
              <a:rPr lang="en" sz="1000"/>
              <a:t>Alhamdulillah the Masjid is completed. We require approximately </a:t>
            </a:r>
            <a:r>
              <a:rPr lang="en" sz="1000" b="1">
                <a:solidFill>
                  <a:srgbClr val="FF0000"/>
                </a:solidFill>
              </a:rPr>
              <a:t>R180 000</a:t>
            </a:r>
            <a:r>
              <a:rPr lang="en" sz="1000"/>
              <a:t> for the shortfall of this project.</a:t>
            </a:r>
            <a:endParaRPr sz="1000" b="1" u="sng"/>
          </a:p>
          <a:p>
            <a:pPr marL="0" lvl="0" indent="0" algn="l" rtl="0">
              <a:spcBef>
                <a:spcPts val="1200"/>
              </a:spcBef>
              <a:spcAft>
                <a:spcPts val="0"/>
              </a:spcAft>
              <a:buNone/>
            </a:pPr>
            <a:r>
              <a:rPr lang="en" sz="1200" b="1" u="sng"/>
              <a:t>Ritchie:</a:t>
            </a:r>
            <a:r>
              <a:rPr lang="en" sz="1000"/>
              <a:t> Ritchie is a small town about 35km from Kimberley. It has a community of approximately 50 Muslims. Alhamdulillah in 2017 we purchased the property on which the modest Ritchie Salaah Khana was situated. Urgent upgrades were done to the Salaah Khana as well as to the Imams house. In 2019, the community of Germiston donated a container Salaah Khana to us. Alhamdulillah it was utilised until recently. However the need thereafter arose for renovations, as well toilets and a wudhu khana to be built. Alhamdulillah the Salaah Khan is completed.  We however require approximately </a:t>
            </a:r>
            <a:r>
              <a:rPr lang="en" sz="1000" b="1">
                <a:solidFill>
                  <a:srgbClr val="FF0000"/>
                </a:solidFill>
              </a:rPr>
              <a:t>R150 000</a:t>
            </a:r>
            <a:r>
              <a:rPr lang="en" sz="1000"/>
              <a:t> for the shortfall of this project.</a:t>
            </a:r>
            <a:endParaRPr sz="1000"/>
          </a:p>
          <a:p>
            <a:pPr marL="0" lvl="0" indent="0" algn="l" rtl="0">
              <a:spcBef>
                <a:spcPts val="1200"/>
              </a:spcBef>
              <a:spcAft>
                <a:spcPts val="1200"/>
              </a:spcAft>
              <a:buNone/>
            </a:pPr>
            <a:r>
              <a:rPr lang="en" sz="1100" i="1"/>
              <a:t>Please note that all of the above are great needs that present one with the opportunity for Sadaqatul Jaariyah. We have however, only mentioned the major needs. Besides these there are various other needs and necessities with regards to plumbing, electrical etc that are present on a daily basis. We urgently require your Lillah donations for the above, as well as other unforeseen projects.</a:t>
            </a:r>
            <a:endParaRPr sz="1100" i="1"/>
          </a:p>
        </p:txBody>
      </p:sp>
      <p:sp>
        <p:nvSpPr>
          <p:cNvPr id="198" name="Google Shape;198;p22"/>
          <p:cNvSpPr txBox="1"/>
          <p:nvPr/>
        </p:nvSpPr>
        <p:spPr>
          <a:xfrm>
            <a:off x="229450" y="4813200"/>
            <a:ext cx="8727600" cy="292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700">
                <a:solidFill>
                  <a:schemeClr val="accent4"/>
                </a:solidFill>
                <a:latin typeface="Proxima Nova"/>
                <a:ea typeface="Proxima Nova"/>
                <a:cs typeface="Proxima Nova"/>
                <a:sym typeface="Proxima Nova"/>
              </a:rPr>
              <a:t>P.O. Box 542, Kimberley 8300 | 12 Nargis Crescent, Moghul Park, Kimberley South Africa Office (053) 832 1164 | Home (053) 832 7555 | Mobile 082 8156 786 | miftahuddininstitute@gmail.com</a:t>
            </a:r>
            <a:endParaRPr sz="700">
              <a:solidFill>
                <a:schemeClr val="accent4"/>
              </a:solidFill>
              <a:latin typeface="Proxima Nova"/>
              <a:ea typeface="Proxima Nova"/>
              <a:cs typeface="Proxima Nova"/>
              <a:sym typeface="Proxima Nova"/>
            </a:endParaRPr>
          </a:p>
        </p:txBody>
      </p:sp>
      <p:cxnSp>
        <p:nvCxnSpPr>
          <p:cNvPr id="199" name="Google Shape;199;p22"/>
          <p:cNvCxnSpPr/>
          <p:nvPr/>
        </p:nvCxnSpPr>
        <p:spPr>
          <a:xfrm rot="10800000" flipH="1">
            <a:off x="482950" y="4813200"/>
            <a:ext cx="8248800" cy="19200"/>
          </a:xfrm>
          <a:prstGeom prst="straightConnector1">
            <a:avLst/>
          </a:prstGeom>
          <a:noFill/>
          <a:ln w="28575" cap="flat" cmpd="sng">
            <a:solidFill>
              <a:schemeClr val="lt2"/>
            </a:solidFill>
            <a:prstDash val="solid"/>
            <a:round/>
            <a:headEnd type="none" w="med" len="med"/>
            <a:tailEnd type="non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pic>
        <p:nvPicPr>
          <p:cNvPr id="204" name="Google Shape;204;p23"/>
          <p:cNvPicPr preferRelativeResize="0"/>
          <p:nvPr/>
        </p:nvPicPr>
        <p:blipFill rotWithShape="1">
          <a:blip r:embed="rId3">
            <a:alphaModFix/>
          </a:blip>
          <a:srcRect t="47711" b="31550"/>
          <a:stretch/>
        </p:blipFill>
        <p:spPr>
          <a:xfrm rot="10800000" flipH="1">
            <a:off x="134950" y="67425"/>
            <a:ext cx="8940300" cy="1011300"/>
          </a:xfrm>
          <a:prstGeom prst="round2SameRect">
            <a:avLst>
              <a:gd name="adj1" fmla="val 16667"/>
              <a:gd name="adj2" fmla="val 0"/>
            </a:avLst>
          </a:prstGeom>
          <a:noFill/>
          <a:ln>
            <a:noFill/>
          </a:ln>
        </p:spPr>
      </p:pic>
      <p:sp>
        <p:nvSpPr>
          <p:cNvPr id="205" name="Google Shape;205;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2"/>
                </a:solidFill>
              </a:rPr>
              <a:t>Banking Details</a:t>
            </a:r>
            <a:endParaRPr>
              <a:solidFill>
                <a:schemeClr val="lt2"/>
              </a:solidFill>
            </a:endParaRPr>
          </a:p>
        </p:txBody>
      </p:sp>
      <p:sp>
        <p:nvSpPr>
          <p:cNvPr id="206" name="Google Shape;206;p23"/>
          <p:cNvSpPr txBox="1">
            <a:spLocks noGrp="1"/>
          </p:cNvSpPr>
          <p:nvPr>
            <p:ph type="body" idx="1"/>
          </p:nvPr>
        </p:nvSpPr>
        <p:spPr>
          <a:xfrm>
            <a:off x="311700" y="1152475"/>
            <a:ext cx="3248700" cy="2286600"/>
          </a:xfrm>
          <a:prstGeom prst="rect">
            <a:avLst/>
          </a:prstGeom>
          <a:ln w="19050" cap="flat" cmpd="sng">
            <a:solidFill>
              <a:srgbClr val="EFEFEF"/>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900" b="1">
                <a:solidFill>
                  <a:schemeClr val="lt2"/>
                </a:solidFill>
              </a:rPr>
              <a:t>Zakaat Account</a:t>
            </a:r>
            <a:endParaRPr sz="1900" b="1">
              <a:solidFill>
                <a:schemeClr val="lt2"/>
              </a:solidFill>
            </a:endParaRPr>
          </a:p>
          <a:p>
            <a:pPr marL="0" lvl="0" indent="0" algn="l" rtl="0">
              <a:spcBef>
                <a:spcPts val="1200"/>
              </a:spcBef>
              <a:spcAft>
                <a:spcPts val="0"/>
              </a:spcAft>
              <a:buNone/>
            </a:pPr>
            <a:r>
              <a:rPr lang="en" sz="1300"/>
              <a:t>First National Bank</a:t>
            </a:r>
            <a:br>
              <a:rPr lang="en" sz="1300"/>
            </a:br>
            <a:r>
              <a:rPr lang="en" sz="1300"/>
              <a:t>Miftahuddin Islamic Institute</a:t>
            </a:r>
            <a:br>
              <a:rPr lang="en" sz="1300"/>
            </a:br>
            <a:r>
              <a:rPr lang="en" sz="1300"/>
              <a:t>Acc no: 543 600 313 46</a:t>
            </a:r>
            <a:br>
              <a:rPr lang="en" sz="1300"/>
            </a:br>
            <a:r>
              <a:rPr lang="en" sz="1300"/>
              <a:t>Branch no: 231002</a:t>
            </a:r>
            <a:br>
              <a:rPr lang="en" sz="1300"/>
            </a:br>
            <a:r>
              <a:rPr lang="en" sz="1300" i="1"/>
              <a:t>Ref: Name &amp; Cell No</a:t>
            </a:r>
            <a:endParaRPr sz="1300" i="1"/>
          </a:p>
          <a:p>
            <a:pPr marL="0" lvl="0" indent="0" algn="l" rtl="0">
              <a:spcBef>
                <a:spcPts val="1200"/>
              </a:spcBef>
              <a:spcAft>
                <a:spcPts val="1200"/>
              </a:spcAft>
              <a:buNone/>
            </a:pPr>
            <a:r>
              <a:rPr lang="en" sz="1000" i="1"/>
              <a:t>NB: Cash Deposits to this account </a:t>
            </a:r>
            <a:r>
              <a:rPr lang="en" sz="1000" b="1" i="1"/>
              <a:t>DO NOT</a:t>
            </a:r>
            <a:r>
              <a:rPr lang="en" sz="1000" i="1"/>
              <a:t> </a:t>
            </a:r>
            <a:br>
              <a:rPr lang="en" sz="1000" i="1"/>
            </a:br>
            <a:r>
              <a:rPr lang="en" sz="1000" i="1"/>
              <a:t>attract any cash deposit fee</a:t>
            </a:r>
            <a:endParaRPr sz="1000" i="1"/>
          </a:p>
        </p:txBody>
      </p:sp>
      <p:sp>
        <p:nvSpPr>
          <p:cNvPr id="207" name="Google Shape;207;p23"/>
          <p:cNvSpPr txBox="1"/>
          <p:nvPr/>
        </p:nvSpPr>
        <p:spPr>
          <a:xfrm>
            <a:off x="229450" y="4813200"/>
            <a:ext cx="8727600" cy="292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700">
                <a:solidFill>
                  <a:schemeClr val="accent4"/>
                </a:solidFill>
                <a:latin typeface="Proxima Nova"/>
                <a:ea typeface="Proxima Nova"/>
                <a:cs typeface="Proxima Nova"/>
                <a:sym typeface="Proxima Nova"/>
              </a:rPr>
              <a:t>P.O. Box 542, Kimberley 8300 | 12 Nargis Crescent, Moghul Park, Kimberley South Africa Office (053) 832 1164 | Home (053) 832 7555 | Mobile 082 8156 786 | miftahuddininstitute@gmail.com</a:t>
            </a:r>
            <a:endParaRPr sz="700">
              <a:solidFill>
                <a:schemeClr val="accent4"/>
              </a:solidFill>
              <a:latin typeface="Proxima Nova"/>
              <a:ea typeface="Proxima Nova"/>
              <a:cs typeface="Proxima Nova"/>
              <a:sym typeface="Proxima Nova"/>
            </a:endParaRPr>
          </a:p>
        </p:txBody>
      </p:sp>
      <p:cxnSp>
        <p:nvCxnSpPr>
          <p:cNvPr id="208" name="Google Shape;208;p23"/>
          <p:cNvCxnSpPr/>
          <p:nvPr/>
        </p:nvCxnSpPr>
        <p:spPr>
          <a:xfrm rot="10800000" flipH="1">
            <a:off x="482950" y="4813200"/>
            <a:ext cx="8248800" cy="19200"/>
          </a:xfrm>
          <a:prstGeom prst="straightConnector1">
            <a:avLst/>
          </a:prstGeom>
          <a:noFill/>
          <a:ln w="28575" cap="flat" cmpd="sng">
            <a:solidFill>
              <a:schemeClr val="lt2"/>
            </a:solidFill>
            <a:prstDash val="solid"/>
            <a:round/>
            <a:headEnd type="none" w="med" len="med"/>
            <a:tailEnd type="none" w="med" len="med"/>
          </a:ln>
        </p:spPr>
      </p:cxnSp>
      <p:sp>
        <p:nvSpPr>
          <p:cNvPr id="209" name="Google Shape;209;p23"/>
          <p:cNvSpPr txBox="1">
            <a:spLocks noGrp="1"/>
          </p:cNvSpPr>
          <p:nvPr>
            <p:ph type="body" idx="1"/>
          </p:nvPr>
        </p:nvSpPr>
        <p:spPr>
          <a:xfrm>
            <a:off x="3744126" y="1152475"/>
            <a:ext cx="3248700" cy="2286600"/>
          </a:xfrm>
          <a:prstGeom prst="rect">
            <a:avLst/>
          </a:prstGeom>
          <a:ln w="19050" cap="flat" cmpd="sng">
            <a:solidFill>
              <a:srgbClr val="EFEFEF"/>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900" b="1">
                <a:solidFill>
                  <a:schemeClr val="lt2"/>
                </a:solidFill>
              </a:rPr>
              <a:t>Lillah Account</a:t>
            </a:r>
            <a:endParaRPr sz="1900" b="1">
              <a:solidFill>
                <a:schemeClr val="lt2"/>
              </a:solidFill>
            </a:endParaRPr>
          </a:p>
          <a:p>
            <a:pPr marL="0" lvl="0" indent="0" algn="l" rtl="0">
              <a:spcBef>
                <a:spcPts val="1200"/>
              </a:spcBef>
              <a:spcAft>
                <a:spcPts val="0"/>
              </a:spcAft>
              <a:buNone/>
            </a:pPr>
            <a:r>
              <a:rPr lang="en" sz="1300"/>
              <a:t>First National Bank</a:t>
            </a:r>
            <a:br>
              <a:rPr lang="en" sz="1300"/>
            </a:br>
            <a:r>
              <a:rPr lang="en" sz="1300"/>
              <a:t>Miftahuddin Islamic Institute</a:t>
            </a:r>
            <a:br>
              <a:rPr lang="en" sz="1300"/>
            </a:br>
            <a:r>
              <a:rPr lang="en" sz="1300"/>
              <a:t>Acc no: 526 339 258 66</a:t>
            </a:r>
            <a:br>
              <a:rPr lang="en" sz="1300"/>
            </a:br>
            <a:r>
              <a:rPr lang="en" sz="1300"/>
              <a:t>Branch no: 231002</a:t>
            </a:r>
            <a:br>
              <a:rPr lang="en" sz="1300"/>
            </a:br>
            <a:r>
              <a:rPr lang="en" sz="1300" i="1"/>
              <a:t>Ref: Name &amp; Cell No</a:t>
            </a:r>
            <a:endParaRPr sz="1300"/>
          </a:p>
          <a:p>
            <a:pPr marL="0" lvl="0" indent="0" algn="l" rtl="0">
              <a:spcBef>
                <a:spcPts val="1200"/>
              </a:spcBef>
              <a:spcAft>
                <a:spcPts val="1200"/>
              </a:spcAft>
              <a:buNone/>
            </a:pPr>
            <a:r>
              <a:rPr lang="en" sz="1000" i="1"/>
              <a:t>NB: Cash Deposits to this account attracts a </a:t>
            </a:r>
            <a:r>
              <a:rPr lang="en" sz="1000" b="1" i="1"/>
              <a:t>1% Cash Deposit</a:t>
            </a:r>
            <a:r>
              <a:rPr lang="en" sz="1000" i="1"/>
              <a:t> Fee</a:t>
            </a:r>
            <a:endParaRPr sz="1000" i="1"/>
          </a:p>
        </p:txBody>
      </p:sp>
      <p:sp>
        <p:nvSpPr>
          <p:cNvPr id="210" name="Google Shape;210;p23"/>
          <p:cNvSpPr txBox="1">
            <a:spLocks noGrp="1"/>
          </p:cNvSpPr>
          <p:nvPr>
            <p:ph type="body" idx="1"/>
          </p:nvPr>
        </p:nvSpPr>
        <p:spPr>
          <a:xfrm>
            <a:off x="311700" y="3615275"/>
            <a:ext cx="8520600" cy="1104000"/>
          </a:xfrm>
          <a:prstGeom prst="rect">
            <a:avLst/>
          </a:prstGeom>
          <a:ln w="19050" cap="flat" cmpd="sng">
            <a:solidFill>
              <a:srgbClr val="EFEFEF"/>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100"/>
              <a:t>Please note that if you require a section 18A Certificate, then please contact us prior to doing your payment so that the necessary arrangements could be made. </a:t>
            </a:r>
            <a:r>
              <a:rPr lang="en" sz="1100" b="1"/>
              <a:t>Please use your name/ cell phone number as reference</a:t>
            </a:r>
            <a:endParaRPr sz="1100" b="1"/>
          </a:p>
          <a:p>
            <a:pPr marL="0" lvl="0" indent="0" algn="l" rtl="0">
              <a:spcBef>
                <a:spcPts val="1200"/>
              </a:spcBef>
              <a:spcAft>
                <a:spcPts val="1200"/>
              </a:spcAft>
              <a:buNone/>
            </a:pPr>
            <a:r>
              <a:rPr lang="en" sz="1100"/>
              <a:t>K</a:t>
            </a:r>
            <a:r>
              <a:rPr lang="en" sz="1100" u="sng"/>
              <a:t>indly email proof of payment to miftahuddininstitute@gmail.com </a:t>
            </a:r>
            <a:br>
              <a:rPr lang="en" sz="1100" u="sng"/>
            </a:br>
            <a:r>
              <a:rPr lang="en" sz="1100" u="sng"/>
              <a:t>Alternatively you may Whatsapp to </a:t>
            </a:r>
            <a:r>
              <a:rPr lang="en" sz="1100" b="1" u="sng"/>
              <a:t>082 815 6786</a:t>
            </a:r>
            <a:endParaRPr sz="1100" b="1" u="sng"/>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66" name="Google Shape;66;p14"/>
          <p:cNvPicPr preferRelativeResize="0"/>
          <p:nvPr/>
        </p:nvPicPr>
        <p:blipFill rotWithShape="1">
          <a:blip r:embed="rId3">
            <a:alphaModFix/>
          </a:blip>
          <a:srcRect t="47711" b="31550"/>
          <a:stretch/>
        </p:blipFill>
        <p:spPr>
          <a:xfrm rot="10800000" flipH="1">
            <a:off x="134950" y="67425"/>
            <a:ext cx="8940300" cy="1011300"/>
          </a:xfrm>
          <a:prstGeom prst="round2SameRect">
            <a:avLst>
              <a:gd name="adj1" fmla="val 16667"/>
              <a:gd name="adj2" fmla="val 0"/>
            </a:avLst>
          </a:prstGeom>
          <a:noFill/>
          <a:ln>
            <a:noFill/>
          </a:ln>
        </p:spPr>
      </p:pic>
      <p:sp>
        <p:nvSpPr>
          <p:cNvPr id="67" name="Google Shape;67;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2"/>
                </a:solidFill>
              </a:rPr>
              <a:t>Introduction</a:t>
            </a:r>
            <a:endParaRPr>
              <a:solidFill>
                <a:schemeClr val="lt2"/>
              </a:solidFill>
            </a:endParaRPr>
          </a:p>
        </p:txBody>
      </p:sp>
      <p:sp>
        <p:nvSpPr>
          <p:cNvPr id="68" name="Google Shape;68;p14"/>
          <p:cNvSpPr txBox="1">
            <a:spLocks noGrp="1"/>
          </p:cNvSpPr>
          <p:nvPr>
            <p:ph type="body" idx="1"/>
          </p:nvPr>
        </p:nvSpPr>
        <p:spPr>
          <a:xfrm>
            <a:off x="159300" y="1152475"/>
            <a:ext cx="3166500" cy="3416400"/>
          </a:xfrm>
          <a:prstGeom prst="rect">
            <a:avLst/>
          </a:prstGeom>
          <a:ln w="19050" cap="flat" cmpd="sng">
            <a:solidFill>
              <a:srgbClr val="EFEFEF"/>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300"/>
              <a:t>Alhamdulillah through the grace and bounty of Allah Ta’alah, </a:t>
            </a:r>
            <a:r>
              <a:rPr lang="en" sz="1300" b="1"/>
              <a:t>Miftahuddin Islamic Institute</a:t>
            </a:r>
            <a:r>
              <a:rPr lang="en" sz="1300"/>
              <a:t> is to date almost </a:t>
            </a:r>
            <a:r>
              <a:rPr lang="en" sz="1300" b="1"/>
              <a:t>50</a:t>
            </a:r>
            <a:r>
              <a:rPr lang="en" sz="1300"/>
              <a:t> years in existence, since its inception in 1974.</a:t>
            </a:r>
            <a:endParaRPr sz="1300"/>
          </a:p>
          <a:p>
            <a:pPr marL="0" lvl="0" indent="0" algn="l" rtl="0">
              <a:spcBef>
                <a:spcPts val="1200"/>
              </a:spcBef>
              <a:spcAft>
                <a:spcPts val="0"/>
              </a:spcAft>
              <a:buNone/>
            </a:pPr>
            <a:r>
              <a:rPr lang="en" sz="1300"/>
              <a:t>Miftahuddin Islamic Institute is an organisation that has been established primarily for the assistance of the poor and underprivileged people who ascribe to Islamic faith and practice, and secondarily for the needs of other underprivileged people wherever possible.</a:t>
            </a:r>
            <a:endParaRPr sz="1300"/>
          </a:p>
          <a:p>
            <a:pPr marL="0" lvl="0" indent="0" algn="l" rtl="0">
              <a:spcBef>
                <a:spcPts val="1200"/>
              </a:spcBef>
              <a:spcAft>
                <a:spcPts val="1200"/>
              </a:spcAft>
              <a:buNone/>
            </a:pPr>
            <a:endParaRPr sz="1300"/>
          </a:p>
        </p:txBody>
      </p:sp>
      <p:sp>
        <p:nvSpPr>
          <p:cNvPr id="69" name="Google Shape;69;p14"/>
          <p:cNvSpPr txBox="1">
            <a:spLocks noGrp="1"/>
          </p:cNvSpPr>
          <p:nvPr>
            <p:ph type="body" idx="1"/>
          </p:nvPr>
        </p:nvSpPr>
        <p:spPr>
          <a:xfrm>
            <a:off x="3554400" y="1152475"/>
            <a:ext cx="5523000" cy="3238500"/>
          </a:xfrm>
          <a:prstGeom prst="rect">
            <a:avLst/>
          </a:prstGeom>
          <a:ln w="19050" cap="flat" cmpd="sng">
            <a:solidFill>
              <a:srgbClr val="EFEFEF"/>
            </a:solidFill>
            <a:prstDash val="solid"/>
            <a:round/>
            <a:headEnd type="none" w="sm" len="sm"/>
            <a:tailEnd type="none" w="sm" len="sm"/>
          </a:ln>
        </p:spPr>
        <p:txBody>
          <a:bodyPr spcFirstLastPara="1" wrap="square" lIns="91425" tIns="91425" rIns="91425" bIns="91425" anchor="t" anchorCtr="0">
            <a:normAutofit/>
          </a:bodyPr>
          <a:lstStyle/>
          <a:p>
            <a:pPr marL="0" lvl="0" indent="0" algn="l" rtl="0">
              <a:spcBef>
                <a:spcPts val="0"/>
              </a:spcBef>
              <a:spcAft>
                <a:spcPts val="0"/>
              </a:spcAft>
              <a:buNone/>
            </a:pPr>
            <a:r>
              <a:rPr lang="en" sz="900"/>
              <a:t>Assistance to such people is extended in the following ways:</a:t>
            </a:r>
            <a:endParaRPr sz="900"/>
          </a:p>
          <a:p>
            <a:pPr marL="457200" lvl="0" indent="-285750" algn="l" rtl="0">
              <a:spcBef>
                <a:spcPts val="1200"/>
              </a:spcBef>
              <a:spcAft>
                <a:spcPts val="0"/>
              </a:spcAft>
              <a:buSzPts val="900"/>
              <a:buChar char="●"/>
            </a:pPr>
            <a:r>
              <a:rPr lang="en" sz="900"/>
              <a:t>Distribution of food parcels</a:t>
            </a:r>
            <a:endParaRPr sz="900"/>
          </a:p>
          <a:p>
            <a:pPr marL="457200" lvl="0" indent="-285750" algn="l" rtl="0">
              <a:spcBef>
                <a:spcPts val="0"/>
              </a:spcBef>
              <a:spcAft>
                <a:spcPts val="0"/>
              </a:spcAft>
              <a:buSzPts val="900"/>
              <a:buChar char="●"/>
            </a:pPr>
            <a:r>
              <a:rPr lang="en" sz="900"/>
              <a:t>Slaughtering of animals and distribution of the meat thereof;</a:t>
            </a:r>
            <a:endParaRPr sz="900"/>
          </a:p>
          <a:p>
            <a:pPr marL="457200" lvl="0" indent="-285750" algn="l" rtl="0">
              <a:spcBef>
                <a:spcPts val="0"/>
              </a:spcBef>
              <a:spcAft>
                <a:spcPts val="0"/>
              </a:spcAft>
              <a:buSzPts val="900"/>
              <a:buChar char="●"/>
            </a:pPr>
            <a:r>
              <a:rPr lang="en" sz="900"/>
              <a:t>Creation of feeding schemes;</a:t>
            </a:r>
            <a:endParaRPr sz="900"/>
          </a:p>
          <a:p>
            <a:pPr marL="457200" lvl="0" indent="-285750" algn="l" rtl="0">
              <a:spcBef>
                <a:spcPts val="0"/>
              </a:spcBef>
              <a:spcAft>
                <a:spcPts val="0"/>
              </a:spcAft>
              <a:buSzPts val="900"/>
              <a:buChar char="●"/>
            </a:pPr>
            <a:r>
              <a:rPr lang="en" sz="900"/>
              <a:t>Distribution of clothing;</a:t>
            </a:r>
            <a:endParaRPr sz="900"/>
          </a:p>
          <a:p>
            <a:pPr marL="457200" lvl="0" indent="-285750" algn="l" rtl="0">
              <a:spcBef>
                <a:spcPts val="0"/>
              </a:spcBef>
              <a:spcAft>
                <a:spcPts val="0"/>
              </a:spcAft>
              <a:buSzPts val="900"/>
              <a:buChar char="●"/>
            </a:pPr>
            <a:r>
              <a:rPr lang="en" sz="900"/>
              <a:t>Facilitating religious education;</a:t>
            </a:r>
            <a:endParaRPr sz="900"/>
          </a:p>
          <a:p>
            <a:pPr marL="457200" lvl="0" indent="-285750" algn="l" rtl="0">
              <a:spcBef>
                <a:spcPts val="0"/>
              </a:spcBef>
              <a:spcAft>
                <a:spcPts val="0"/>
              </a:spcAft>
              <a:buSzPts val="900"/>
              <a:buChar char="●"/>
            </a:pPr>
            <a:r>
              <a:rPr lang="en" sz="900"/>
              <a:t>Rendering moral guidance and support,</a:t>
            </a:r>
            <a:endParaRPr sz="900"/>
          </a:p>
          <a:p>
            <a:pPr marL="457200" lvl="0" indent="-285750" algn="l" rtl="0">
              <a:spcBef>
                <a:spcPts val="0"/>
              </a:spcBef>
              <a:spcAft>
                <a:spcPts val="0"/>
              </a:spcAft>
              <a:buSzPts val="900"/>
              <a:buChar char="●"/>
            </a:pPr>
            <a:r>
              <a:rPr lang="en" sz="900"/>
              <a:t>Counselling,</a:t>
            </a:r>
            <a:endParaRPr sz="900"/>
          </a:p>
          <a:p>
            <a:pPr marL="457200" lvl="0" indent="-285750" algn="l" rtl="0">
              <a:spcBef>
                <a:spcPts val="0"/>
              </a:spcBef>
              <a:spcAft>
                <a:spcPts val="0"/>
              </a:spcAft>
              <a:buSzPts val="900"/>
              <a:buChar char="●"/>
            </a:pPr>
            <a:r>
              <a:rPr lang="en" sz="900"/>
              <a:t>Funeral arrangements;</a:t>
            </a:r>
            <a:endParaRPr sz="900"/>
          </a:p>
          <a:p>
            <a:pPr marL="457200" lvl="0" indent="-285750" algn="l" rtl="0">
              <a:spcBef>
                <a:spcPts val="0"/>
              </a:spcBef>
              <a:spcAft>
                <a:spcPts val="0"/>
              </a:spcAft>
              <a:buSzPts val="900"/>
              <a:buChar char="●"/>
            </a:pPr>
            <a:r>
              <a:rPr lang="en" sz="900"/>
              <a:t>Education of prisoners (as the office of the Northern Cape Muslim Prison Board),</a:t>
            </a:r>
            <a:endParaRPr sz="900"/>
          </a:p>
          <a:p>
            <a:pPr marL="457200" lvl="0" indent="-285750" algn="l" rtl="0">
              <a:spcBef>
                <a:spcPts val="0"/>
              </a:spcBef>
              <a:spcAft>
                <a:spcPts val="0"/>
              </a:spcAft>
              <a:buSzPts val="900"/>
              <a:buChar char="●"/>
            </a:pPr>
            <a:r>
              <a:rPr lang="en" sz="900"/>
              <a:t>Seeing to the expenses of religious ceremonies such as marriages;</a:t>
            </a:r>
            <a:endParaRPr sz="900"/>
          </a:p>
          <a:p>
            <a:pPr marL="457200" lvl="0" indent="-285750" algn="l" rtl="0">
              <a:spcBef>
                <a:spcPts val="0"/>
              </a:spcBef>
              <a:spcAft>
                <a:spcPts val="0"/>
              </a:spcAft>
              <a:buSzPts val="900"/>
              <a:buChar char="●"/>
            </a:pPr>
            <a:r>
              <a:rPr lang="en" sz="900"/>
              <a:t>Distribution of money, food and clothing for the Eid festivals;</a:t>
            </a:r>
            <a:endParaRPr sz="900"/>
          </a:p>
          <a:p>
            <a:pPr marL="457200" lvl="0" indent="-285750" algn="l" rtl="0">
              <a:spcBef>
                <a:spcPts val="0"/>
              </a:spcBef>
              <a:spcAft>
                <a:spcPts val="0"/>
              </a:spcAft>
              <a:buSzPts val="900"/>
              <a:buChar char="●"/>
            </a:pPr>
            <a:r>
              <a:rPr lang="en" sz="900"/>
              <a:t>Mass slaughter of animals (approximately 400 sheep, goats and cows) and distribution of its meat to Muslims and non-Muslims during the Qurbaani festival (affectionately known as the Mini Mina Qurbaani Camp);</a:t>
            </a:r>
            <a:endParaRPr sz="900"/>
          </a:p>
          <a:p>
            <a:pPr marL="457200" lvl="0" indent="-285750" algn="l" rtl="0">
              <a:spcBef>
                <a:spcPts val="0"/>
              </a:spcBef>
              <a:spcAft>
                <a:spcPts val="0"/>
              </a:spcAft>
              <a:buSzPts val="900"/>
              <a:buChar char="●"/>
            </a:pPr>
            <a:r>
              <a:rPr lang="en" sz="900"/>
              <a:t>Ramadhaan feeding of Iftaari supper and Sehri in the different centres as well as in the prisons</a:t>
            </a:r>
            <a:endParaRPr sz="900"/>
          </a:p>
          <a:p>
            <a:pPr marL="457200" lvl="0" indent="-285750" algn="l" rtl="0">
              <a:spcBef>
                <a:spcPts val="0"/>
              </a:spcBef>
              <a:spcAft>
                <a:spcPts val="0"/>
              </a:spcAft>
              <a:buSzPts val="900"/>
              <a:buChar char="●"/>
            </a:pPr>
            <a:r>
              <a:rPr lang="en" sz="900"/>
              <a:t>And every other kind of welfare and social activities that conform and are encouraged by the teachings of Islam.</a:t>
            </a:r>
            <a:endParaRPr sz="900"/>
          </a:p>
        </p:txBody>
      </p:sp>
      <p:sp>
        <p:nvSpPr>
          <p:cNvPr id="70" name="Google Shape;70;p14"/>
          <p:cNvSpPr txBox="1"/>
          <p:nvPr/>
        </p:nvSpPr>
        <p:spPr>
          <a:xfrm>
            <a:off x="229450" y="4813200"/>
            <a:ext cx="8727600" cy="292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700">
                <a:solidFill>
                  <a:schemeClr val="accent4"/>
                </a:solidFill>
                <a:latin typeface="Proxima Nova"/>
                <a:ea typeface="Proxima Nova"/>
                <a:cs typeface="Proxima Nova"/>
                <a:sym typeface="Proxima Nova"/>
              </a:rPr>
              <a:t>P.O. Box 542, Kimberley 8300 | 12 Nargis Crescent, Moghul Park, Kimberley South Africa Office (053) 832 1164 | Home (053) 832 7555 | Mobile 082 8156 786 | miftahuddininstitute@gmail.com</a:t>
            </a:r>
            <a:endParaRPr sz="700">
              <a:solidFill>
                <a:schemeClr val="accent4"/>
              </a:solidFill>
              <a:latin typeface="Proxima Nova"/>
              <a:ea typeface="Proxima Nova"/>
              <a:cs typeface="Proxima Nova"/>
              <a:sym typeface="Proxima Nova"/>
            </a:endParaRPr>
          </a:p>
        </p:txBody>
      </p:sp>
      <p:cxnSp>
        <p:nvCxnSpPr>
          <p:cNvPr id="71" name="Google Shape;71;p14"/>
          <p:cNvCxnSpPr/>
          <p:nvPr/>
        </p:nvCxnSpPr>
        <p:spPr>
          <a:xfrm rot="10800000" flipH="1">
            <a:off x="482950" y="4813200"/>
            <a:ext cx="8248800" cy="19200"/>
          </a:xfrm>
          <a:prstGeom prst="straightConnector1">
            <a:avLst/>
          </a:prstGeom>
          <a:noFill/>
          <a:ln w="28575" cap="flat" cmpd="sng">
            <a:solidFill>
              <a:schemeClr val="lt2"/>
            </a:solidFill>
            <a:prstDash val="solid"/>
            <a:round/>
            <a:headEnd type="none" w="med" len="med"/>
            <a:tailEnd type="none"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Google Shape;76;p15"/>
          <p:cNvPicPr preferRelativeResize="0"/>
          <p:nvPr/>
        </p:nvPicPr>
        <p:blipFill rotWithShape="1">
          <a:blip r:embed="rId3">
            <a:alphaModFix/>
          </a:blip>
          <a:srcRect t="47711" b="31550"/>
          <a:stretch/>
        </p:blipFill>
        <p:spPr>
          <a:xfrm rot="10800000" flipH="1">
            <a:off x="134950" y="67425"/>
            <a:ext cx="8940300" cy="1011300"/>
          </a:xfrm>
          <a:prstGeom prst="round2SameRect">
            <a:avLst>
              <a:gd name="adj1" fmla="val 16667"/>
              <a:gd name="adj2" fmla="val 0"/>
            </a:avLst>
          </a:prstGeom>
          <a:noFill/>
          <a:ln>
            <a:noFill/>
          </a:ln>
        </p:spPr>
      </p:pic>
      <p:sp>
        <p:nvSpPr>
          <p:cNvPr id="77" name="Google Shape;77;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2"/>
                </a:solidFill>
              </a:rPr>
              <a:t>Introduction continued</a:t>
            </a:r>
            <a:endParaRPr>
              <a:solidFill>
                <a:schemeClr val="lt2"/>
              </a:solidFill>
            </a:endParaRPr>
          </a:p>
        </p:txBody>
      </p:sp>
      <p:sp>
        <p:nvSpPr>
          <p:cNvPr id="78" name="Google Shape;78;p15"/>
          <p:cNvSpPr txBox="1">
            <a:spLocks noGrp="1"/>
          </p:cNvSpPr>
          <p:nvPr>
            <p:ph type="body" idx="1"/>
          </p:nvPr>
        </p:nvSpPr>
        <p:spPr>
          <a:xfrm>
            <a:off x="311700" y="1152475"/>
            <a:ext cx="8183400" cy="3416400"/>
          </a:xfrm>
          <a:prstGeom prst="rect">
            <a:avLst/>
          </a:prstGeom>
          <a:ln w="19050" cap="flat" cmpd="sng">
            <a:solidFill>
              <a:srgbClr val="EFEFEF"/>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300"/>
              <a:t>To accomplish all of the above, some centres have been constructed in whichever community the need arose. Most of these centres consist mainly of a Madrassah (Muslim school), and a Masjid or Salaah Khana. The running expenses of the various centres are borne by the organisation.</a:t>
            </a:r>
            <a:endParaRPr sz="1300"/>
          </a:p>
          <a:p>
            <a:pPr marL="0" lvl="0" indent="0" algn="l" rtl="0">
              <a:spcBef>
                <a:spcPts val="1200"/>
              </a:spcBef>
              <a:spcAft>
                <a:spcPts val="0"/>
              </a:spcAft>
              <a:buNone/>
            </a:pPr>
            <a:r>
              <a:rPr lang="en" sz="1300"/>
              <a:t>The organisation depends on the generous contributions made by the Muslim public of South Africa. </a:t>
            </a:r>
            <a:endParaRPr sz="1300"/>
          </a:p>
          <a:p>
            <a:pPr marL="0" lvl="0" indent="0" algn="l" rtl="0">
              <a:spcBef>
                <a:spcPts val="1200"/>
              </a:spcBef>
              <a:spcAft>
                <a:spcPts val="0"/>
              </a:spcAft>
              <a:buNone/>
            </a:pPr>
            <a:r>
              <a:rPr lang="en" sz="1300"/>
              <a:t>Miftahuddin has through the Rahmah and Grace of Allah Ta’alah concentrated on Da’wah and Tabligh (propagation of Deen), Ta’leem and Ta’allum (education), and occasionally Islaah and Tarbiyyah (guidance by Ulama and pious elders). </a:t>
            </a:r>
            <a:endParaRPr sz="1300"/>
          </a:p>
          <a:p>
            <a:pPr marL="0" lvl="0" indent="0" algn="l" rtl="0">
              <a:spcBef>
                <a:spcPts val="1200"/>
              </a:spcBef>
              <a:spcAft>
                <a:spcPts val="1200"/>
              </a:spcAft>
              <a:buNone/>
            </a:pPr>
            <a:r>
              <a:rPr lang="en" sz="1300"/>
              <a:t>To date approximately </a:t>
            </a:r>
            <a:r>
              <a:rPr lang="en" sz="1300" b="1"/>
              <a:t>forty Huffadh and thirty Ulamah</a:t>
            </a:r>
            <a:r>
              <a:rPr lang="en" sz="1300"/>
              <a:t>; as well as many Daa’ees, Aalimahs, Apas, Haafidhas etc. have qualified through the efforts of Miftahuddin Islamic Institute. Alhamdulillah they all are involved in some sort of Deeni Khidmah; either teaching in various Madaaris or doing Imaamat in different Masaajid. One Hafidha Apa is also running a Haafidh class.</a:t>
            </a:r>
            <a:endParaRPr sz="1300"/>
          </a:p>
        </p:txBody>
      </p:sp>
      <p:sp>
        <p:nvSpPr>
          <p:cNvPr id="79" name="Google Shape;79;p15"/>
          <p:cNvSpPr txBox="1"/>
          <p:nvPr/>
        </p:nvSpPr>
        <p:spPr>
          <a:xfrm>
            <a:off x="229450" y="4813200"/>
            <a:ext cx="8727600" cy="292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700">
                <a:solidFill>
                  <a:schemeClr val="accent4"/>
                </a:solidFill>
                <a:latin typeface="Proxima Nova"/>
                <a:ea typeface="Proxima Nova"/>
                <a:cs typeface="Proxima Nova"/>
                <a:sym typeface="Proxima Nova"/>
              </a:rPr>
              <a:t>P.O. Box 542, Kimberley 8300 | 12 Nargis Crescent, Moghul Park, Kimberley South Africa Office (053) 832 1164 | Home (053) 832 7555 | Mobile 082 8156 786 | miftahuddininstitute@gmail.com</a:t>
            </a:r>
            <a:endParaRPr sz="700">
              <a:solidFill>
                <a:schemeClr val="accent4"/>
              </a:solidFill>
              <a:latin typeface="Proxima Nova"/>
              <a:ea typeface="Proxima Nova"/>
              <a:cs typeface="Proxima Nova"/>
              <a:sym typeface="Proxima Nova"/>
            </a:endParaRPr>
          </a:p>
        </p:txBody>
      </p:sp>
      <p:cxnSp>
        <p:nvCxnSpPr>
          <p:cNvPr id="80" name="Google Shape;80;p15"/>
          <p:cNvCxnSpPr/>
          <p:nvPr/>
        </p:nvCxnSpPr>
        <p:spPr>
          <a:xfrm rot="10800000" flipH="1">
            <a:off x="482950" y="4813200"/>
            <a:ext cx="8248800" cy="19200"/>
          </a:xfrm>
          <a:prstGeom prst="straightConnector1">
            <a:avLst/>
          </a:prstGeom>
          <a:noFill/>
          <a:ln w="28575" cap="flat" cmpd="sng">
            <a:solidFill>
              <a:schemeClr val="lt2"/>
            </a:solidFill>
            <a:prstDash val="solid"/>
            <a:round/>
            <a:headEnd type="none" w="med" len="med"/>
            <a:tailEnd type="none"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5" name="Google Shape;85;p16"/>
          <p:cNvPicPr preferRelativeResize="0"/>
          <p:nvPr/>
        </p:nvPicPr>
        <p:blipFill rotWithShape="1">
          <a:blip r:embed="rId3">
            <a:alphaModFix/>
          </a:blip>
          <a:srcRect t="47711" b="31550"/>
          <a:stretch/>
        </p:blipFill>
        <p:spPr>
          <a:xfrm rot="10800000" flipH="1">
            <a:off x="134950" y="67425"/>
            <a:ext cx="8940300" cy="1011300"/>
          </a:xfrm>
          <a:prstGeom prst="round2SameRect">
            <a:avLst>
              <a:gd name="adj1" fmla="val 16667"/>
              <a:gd name="adj2" fmla="val 0"/>
            </a:avLst>
          </a:prstGeom>
          <a:noFill/>
          <a:ln>
            <a:noFill/>
          </a:ln>
        </p:spPr>
      </p:pic>
      <p:sp>
        <p:nvSpPr>
          <p:cNvPr id="86" name="Google Shape;8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2"/>
                </a:solidFill>
              </a:rPr>
              <a:t>Kimberley Work &amp; Outreach Overview </a:t>
            </a:r>
            <a:endParaRPr>
              <a:solidFill>
                <a:schemeClr val="lt2"/>
              </a:solidFill>
            </a:endParaRPr>
          </a:p>
        </p:txBody>
      </p:sp>
      <p:sp>
        <p:nvSpPr>
          <p:cNvPr id="87" name="Google Shape;87;p16"/>
          <p:cNvSpPr txBox="1">
            <a:spLocks noGrp="1"/>
          </p:cNvSpPr>
          <p:nvPr>
            <p:ph type="body" idx="1"/>
          </p:nvPr>
        </p:nvSpPr>
        <p:spPr>
          <a:xfrm>
            <a:off x="311700" y="1152475"/>
            <a:ext cx="8183400" cy="3416400"/>
          </a:xfrm>
          <a:prstGeom prst="rect">
            <a:avLst/>
          </a:prstGeom>
          <a:ln w="19050" cap="flat" cmpd="sng">
            <a:solidFill>
              <a:srgbClr val="EFEFEF"/>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300"/>
              <a:t>Alhamdulillah in the various suburbs Kimberley and the greater Nothern Cape, we have established, and are running </a:t>
            </a:r>
            <a:r>
              <a:rPr lang="en" sz="1300" b="1"/>
              <a:t>eight Makaatib Madrassahs</a:t>
            </a:r>
            <a:r>
              <a:rPr lang="en" sz="1300"/>
              <a:t> (incl. the prisons), 1</a:t>
            </a:r>
            <a:r>
              <a:rPr lang="en" sz="1300" b="1"/>
              <a:t>7 Masaajid</a:t>
            </a:r>
            <a:r>
              <a:rPr lang="en" sz="1300"/>
              <a:t>, and </a:t>
            </a:r>
            <a:r>
              <a:rPr lang="en" sz="1300" b="1"/>
              <a:t>3 Salaah Khanas</a:t>
            </a:r>
            <a:r>
              <a:rPr lang="en" sz="1300"/>
              <a:t>. There is also weekly Adult ladies education in the African location of Galashewe, as well as a boarding school for revert adult ladies who stay for about one month learning about Islam before moving on and making place for others (this takes place at our Miftahuddin Center; details to follow).</a:t>
            </a:r>
            <a:endParaRPr sz="1300"/>
          </a:p>
          <a:p>
            <a:pPr marL="0" lvl="0" indent="0" algn="l" rtl="0">
              <a:spcBef>
                <a:spcPts val="1200"/>
              </a:spcBef>
              <a:spcAft>
                <a:spcPts val="0"/>
              </a:spcAft>
              <a:buNone/>
            </a:pPr>
            <a:r>
              <a:rPr lang="en" sz="1300"/>
              <a:t>Noteworthy is Madrassah Taaleemul Banaat, a girls boarding school and Madrassah that caters for primarily underprivileged girls, some of whom are orphans, from across South Africa as well as Lesotho etc. The girls are given secular education in the morning, and Islamic education in the afternoons. After completing their basic education, many of them continue by us for another four years, studying to become Aalimahs </a:t>
            </a:r>
            <a:endParaRPr sz="1300"/>
          </a:p>
          <a:p>
            <a:pPr marL="0" lvl="0" indent="0" algn="l" rtl="0">
              <a:spcBef>
                <a:spcPts val="1200"/>
              </a:spcBef>
              <a:spcAft>
                <a:spcPts val="1200"/>
              </a:spcAft>
              <a:buNone/>
            </a:pPr>
            <a:r>
              <a:rPr lang="en" sz="1300"/>
              <a:t>Alhamdulillah. Together with their education they are also taught important life skills such as cooking, sewing etc. Alhamdulillah in total we have over</a:t>
            </a:r>
            <a:r>
              <a:rPr lang="en" sz="1300" b="1"/>
              <a:t> 450 students</a:t>
            </a:r>
            <a:r>
              <a:rPr lang="en" sz="1300"/>
              <a:t> and a staff compliment of </a:t>
            </a:r>
            <a:r>
              <a:rPr lang="en" sz="1300" b="1"/>
              <a:t>21 Ulama, 17 Aalimahs, 1 cook, 1 Matron, 6 caretakers/ assistants/ gardener and 5 domestic workers.</a:t>
            </a:r>
            <a:endParaRPr sz="1300" b="1"/>
          </a:p>
        </p:txBody>
      </p:sp>
      <p:sp>
        <p:nvSpPr>
          <p:cNvPr id="88" name="Google Shape;88;p16"/>
          <p:cNvSpPr txBox="1"/>
          <p:nvPr/>
        </p:nvSpPr>
        <p:spPr>
          <a:xfrm>
            <a:off x="229450" y="4813200"/>
            <a:ext cx="8727600" cy="292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700">
                <a:solidFill>
                  <a:schemeClr val="accent4"/>
                </a:solidFill>
                <a:latin typeface="Proxima Nova"/>
                <a:ea typeface="Proxima Nova"/>
                <a:cs typeface="Proxima Nova"/>
                <a:sym typeface="Proxima Nova"/>
              </a:rPr>
              <a:t>P.O. Box 542, Kimberley 8300 | 12 Nargis Crescent, Moghul Park, Kimberley South Africa Office (053) 832 1164 | Home (053) 832 7555 | Mobile 082 8156 786 | miftahuddininstitute@gmail.com</a:t>
            </a:r>
            <a:endParaRPr sz="700">
              <a:solidFill>
                <a:schemeClr val="accent4"/>
              </a:solidFill>
              <a:latin typeface="Proxima Nova"/>
              <a:ea typeface="Proxima Nova"/>
              <a:cs typeface="Proxima Nova"/>
              <a:sym typeface="Proxima Nova"/>
            </a:endParaRPr>
          </a:p>
        </p:txBody>
      </p:sp>
      <p:cxnSp>
        <p:nvCxnSpPr>
          <p:cNvPr id="89" name="Google Shape;89;p16"/>
          <p:cNvCxnSpPr/>
          <p:nvPr/>
        </p:nvCxnSpPr>
        <p:spPr>
          <a:xfrm rot="10800000" flipH="1">
            <a:off x="482950" y="4813200"/>
            <a:ext cx="8248800" cy="19200"/>
          </a:xfrm>
          <a:prstGeom prst="straightConnector1">
            <a:avLst/>
          </a:prstGeom>
          <a:noFill/>
          <a:ln w="28575" cap="flat" cmpd="sng">
            <a:solidFill>
              <a:schemeClr val="lt2"/>
            </a:solidFill>
            <a:prstDash val="solid"/>
            <a:round/>
            <a:headEnd type="none" w="med" len="med"/>
            <a:tailEnd type="non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17"/>
          <p:cNvPicPr preferRelativeResize="0"/>
          <p:nvPr/>
        </p:nvPicPr>
        <p:blipFill rotWithShape="1">
          <a:blip r:embed="rId3">
            <a:alphaModFix/>
          </a:blip>
          <a:srcRect t="47711" b="31550"/>
          <a:stretch/>
        </p:blipFill>
        <p:spPr>
          <a:xfrm rot="10800000" flipH="1">
            <a:off x="134950" y="67425"/>
            <a:ext cx="8940300" cy="1011300"/>
          </a:xfrm>
          <a:prstGeom prst="round2SameRect">
            <a:avLst>
              <a:gd name="adj1" fmla="val 16667"/>
              <a:gd name="adj2" fmla="val 0"/>
            </a:avLst>
          </a:prstGeom>
          <a:noFill/>
          <a:ln>
            <a:noFill/>
          </a:ln>
        </p:spPr>
      </p:pic>
      <p:sp>
        <p:nvSpPr>
          <p:cNvPr id="95" name="Google Shape;95;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2"/>
                </a:solidFill>
              </a:rPr>
              <a:t>Kimberley Work &amp; Outreach: </a:t>
            </a:r>
            <a:r>
              <a:rPr lang="en" sz="2550">
                <a:solidFill>
                  <a:schemeClr val="lt2"/>
                </a:solidFill>
              </a:rPr>
              <a:t>Breakdown of Monthly Expenses</a:t>
            </a:r>
            <a:endParaRPr sz="2550">
              <a:solidFill>
                <a:schemeClr val="lt2"/>
              </a:solidFill>
            </a:endParaRPr>
          </a:p>
          <a:p>
            <a:pPr marL="0" lvl="0" indent="0" algn="l" rtl="0">
              <a:spcBef>
                <a:spcPts val="0"/>
              </a:spcBef>
              <a:spcAft>
                <a:spcPts val="0"/>
              </a:spcAft>
              <a:buNone/>
            </a:pPr>
            <a:endParaRPr>
              <a:solidFill>
                <a:schemeClr val="lt2"/>
              </a:solidFill>
            </a:endParaRPr>
          </a:p>
        </p:txBody>
      </p:sp>
      <p:sp>
        <p:nvSpPr>
          <p:cNvPr id="96" name="Google Shape;96;p17"/>
          <p:cNvSpPr/>
          <p:nvPr/>
        </p:nvSpPr>
        <p:spPr>
          <a:xfrm>
            <a:off x="202450" y="1274625"/>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7"/>
          <p:cNvSpPr txBox="1"/>
          <p:nvPr/>
        </p:nvSpPr>
        <p:spPr>
          <a:xfrm>
            <a:off x="202450" y="1274625"/>
            <a:ext cx="18036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Madrassah Taaleemul Banaat</a:t>
            </a:r>
            <a:endParaRPr sz="9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R90 900</a:t>
            </a:r>
            <a:br>
              <a:rPr lang="en" sz="700" b="1">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10 x Asaatidha, 1 x Cook, 1 x Matron,</a:t>
            </a:r>
            <a:br>
              <a:rPr lang="en" sz="600">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3 x Domestic Workers, 1 x Gardener</a:t>
            </a:r>
            <a:br>
              <a:rPr lang="en" sz="600">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&amp; 1 x Security Guard</a:t>
            </a:r>
            <a:endParaRPr sz="600">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Water &amp; Electricity - R20 000</a:t>
            </a: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Groceries, etc - R24 000</a:t>
            </a:r>
            <a:endParaRPr sz="800" b="1">
              <a:solidFill>
                <a:schemeClr val="accent3"/>
              </a:solidFill>
              <a:latin typeface="Proxima Nova"/>
              <a:ea typeface="Proxima Nova"/>
              <a:cs typeface="Proxima Nova"/>
              <a:sym typeface="Proxima Nova"/>
            </a:endParaRPr>
          </a:p>
        </p:txBody>
      </p:sp>
      <p:sp>
        <p:nvSpPr>
          <p:cNvPr id="98" name="Google Shape;98;p17"/>
          <p:cNvSpPr txBox="1"/>
          <p:nvPr/>
        </p:nvSpPr>
        <p:spPr>
          <a:xfrm>
            <a:off x="359950" y="2051250"/>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R134 900</a:t>
            </a:r>
            <a:endParaRPr b="1">
              <a:solidFill>
                <a:schemeClr val="dk2"/>
              </a:solidFill>
              <a:latin typeface="Proxima Nova"/>
              <a:ea typeface="Proxima Nova"/>
              <a:cs typeface="Proxima Nova"/>
              <a:sym typeface="Proxima Nova"/>
            </a:endParaRPr>
          </a:p>
        </p:txBody>
      </p:sp>
      <p:sp>
        <p:nvSpPr>
          <p:cNvPr id="99" name="Google Shape;99;p17"/>
          <p:cNvSpPr/>
          <p:nvPr/>
        </p:nvSpPr>
        <p:spPr>
          <a:xfrm>
            <a:off x="1986250" y="1274625"/>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7"/>
          <p:cNvSpPr txBox="1"/>
          <p:nvPr/>
        </p:nvSpPr>
        <p:spPr>
          <a:xfrm>
            <a:off x="1986250" y="1274625"/>
            <a:ext cx="1803600" cy="95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Roodepan Masjid/Madrassah</a:t>
            </a:r>
            <a:endParaRPr sz="9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R26 350</a:t>
            </a:r>
            <a:br>
              <a:rPr lang="en" sz="700" b="1">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3 x Asaatidha, 1 x Cleaner &amp; gardener</a:t>
            </a:r>
            <a:br>
              <a:rPr lang="en" sz="600">
                <a:solidFill>
                  <a:schemeClr val="accent3"/>
                </a:solidFill>
                <a:latin typeface="Proxima Nova"/>
                <a:ea typeface="Proxima Nova"/>
                <a:cs typeface="Proxima Nova"/>
                <a:sym typeface="Proxima Nova"/>
              </a:rPr>
            </a:br>
            <a:endParaRPr sz="600">
              <a:solidFill>
                <a:schemeClr val="accent3"/>
              </a:solidFill>
              <a:latin typeface="Proxima Nova"/>
              <a:ea typeface="Proxima Nova"/>
              <a:cs typeface="Proxima Nova"/>
              <a:sym typeface="Proxima Nova"/>
            </a:endParaRPr>
          </a:p>
          <a:p>
            <a:pPr marL="0" lvl="0" indent="0" algn="l" rtl="0">
              <a:spcBef>
                <a:spcPts val="0"/>
              </a:spcBef>
              <a:spcAft>
                <a:spcPts val="0"/>
              </a:spcAft>
              <a:buNone/>
            </a:pPr>
            <a:br>
              <a:rPr lang="en" sz="700" b="1">
                <a:solidFill>
                  <a:schemeClr val="accent3"/>
                </a:solidFill>
                <a:latin typeface="Proxima Nova"/>
                <a:ea typeface="Proxima Nova"/>
                <a:cs typeface="Proxima Nova"/>
                <a:sym typeface="Proxima Nova"/>
              </a:rPr>
            </a:br>
            <a:r>
              <a:rPr lang="en" sz="700" b="1">
                <a:solidFill>
                  <a:schemeClr val="accent3"/>
                </a:solidFill>
                <a:latin typeface="Proxima Nova"/>
                <a:ea typeface="Proxima Nova"/>
                <a:cs typeface="Proxima Nova"/>
                <a:sym typeface="Proxima Nova"/>
              </a:rPr>
              <a:t>Water &amp; Electricity - R4 200</a:t>
            </a: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01" name="Google Shape;101;p17"/>
          <p:cNvSpPr txBox="1"/>
          <p:nvPr/>
        </p:nvSpPr>
        <p:spPr>
          <a:xfrm>
            <a:off x="2143750" y="2051250"/>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R30 500</a:t>
            </a:r>
            <a:endParaRPr b="1">
              <a:solidFill>
                <a:schemeClr val="dk2"/>
              </a:solidFill>
              <a:latin typeface="Proxima Nova"/>
              <a:ea typeface="Proxima Nova"/>
              <a:cs typeface="Proxima Nova"/>
              <a:sym typeface="Proxima Nova"/>
            </a:endParaRPr>
          </a:p>
        </p:txBody>
      </p:sp>
      <p:sp>
        <p:nvSpPr>
          <p:cNvPr id="102" name="Google Shape;102;p17"/>
          <p:cNvSpPr/>
          <p:nvPr/>
        </p:nvSpPr>
        <p:spPr>
          <a:xfrm>
            <a:off x="3770050" y="1274613"/>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7"/>
          <p:cNvSpPr txBox="1"/>
          <p:nvPr/>
        </p:nvSpPr>
        <p:spPr>
          <a:xfrm>
            <a:off x="3770050" y="1274613"/>
            <a:ext cx="18036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Colville Masjid, Madrassah</a:t>
            </a:r>
            <a:br>
              <a:rPr lang="en" sz="900" b="1">
                <a:solidFill>
                  <a:schemeClr val="accent3"/>
                </a:solidFill>
                <a:latin typeface="Proxima Nova"/>
                <a:ea typeface="Proxima Nova"/>
                <a:cs typeface="Proxima Nova"/>
                <a:sym typeface="Proxima Nova"/>
              </a:rPr>
            </a:br>
            <a:r>
              <a:rPr lang="en" sz="900" b="1">
                <a:solidFill>
                  <a:schemeClr val="accent3"/>
                </a:solidFill>
                <a:latin typeface="Proxima Nova"/>
                <a:ea typeface="Proxima Nova"/>
                <a:cs typeface="Proxima Nova"/>
                <a:sym typeface="Proxima Nova"/>
              </a:rPr>
              <a:t>&amp; Imam Residence</a:t>
            </a:r>
            <a:endParaRPr sz="9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R38 650</a:t>
            </a:r>
            <a:br>
              <a:rPr lang="en" sz="700" b="1">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4 x Asaatidha (incl imam), </a:t>
            </a:r>
            <a:br>
              <a:rPr lang="en" sz="600">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1 x Cleaner &amp; gardener</a:t>
            </a:r>
            <a:br>
              <a:rPr lang="en" sz="600">
                <a:solidFill>
                  <a:schemeClr val="accent3"/>
                </a:solidFill>
                <a:latin typeface="Proxima Nova"/>
                <a:ea typeface="Proxima Nova"/>
                <a:cs typeface="Proxima Nova"/>
                <a:sym typeface="Proxima Nova"/>
              </a:rPr>
            </a:br>
            <a:r>
              <a:rPr lang="en" sz="700" b="1">
                <a:solidFill>
                  <a:schemeClr val="accent3"/>
                </a:solidFill>
                <a:latin typeface="Proxima Nova"/>
                <a:ea typeface="Proxima Nova"/>
                <a:cs typeface="Proxima Nova"/>
                <a:sym typeface="Proxima Nova"/>
              </a:rPr>
              <a:t>Water &amp; Electricity - R8 000</a:t>
            </a: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04" name="Google Shape;104;p17"/>
          <p:cNvSpPr txBox="1"/>
          <p:nvPr/>
        </p:nvSpPr>
        <p:spPr>
          <a:xfrm>
            <a:off x="3927550" y="2051238"/>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R46 650</a:t>
            </a:r>
            <a:endParaRPr b="1">
              <a:solidFill>
                <a:schemeClr val="dk2"/>
              </a:solidFill>
              <a:latin typeface="Proxima Nova"/>
              <a:ea typeface="Proxima Nova"/>
              <a:cs typeface="Proxima Nova"/>
              <a:sym typeface="Proxima Nova"/>
            </a:endParaRPr>
          </a:p>
        </p:txBody>
      </p:sp>
      <p:sp>
        <p:nvSpPr>
          <p:cNvPr id="105" name="Google Shape;105;p17"/>
          <p:cNvSpPr/>
          <p:nvPr/>
        </p:nvSpPr>
        <p:spPr>
          <a:xfrm>
            <a:off x="5584550" y="1274613"/>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7"/>
          <p:cNvSpPr txBox="1"/>
          <p:nvPr/>
        </p:nvSpPr>
        <p:spPr>
          <a:xfrm>
            <a:off x="5584550" y="1274613"/>
            <a:ext cx="1803600" cy="100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nXumalo Salaah Khana</a:t>
            </a:r>
            <a:br>
              <a:rPr lang="en" sz="900" b="1">
                <a:solidFill>
                  <a:schemeClr val="accent3"/>
                </a:solidFill>
                <a:latin typeface="Proxima Nova"/>
                <a:ea typeface="Proxima Nova"/>
                <a:cs typeface="Proxima Nova"/>
                <a:sym typeface="Proxima Nova"/>
              </a:rPr>
            </a:br>
            <a:r>
              <a:rPr lang="en" sz="900" b="1">
                <a:solidFill>
                  <a:schemeClr val="accent3"/>
                </a:solidFill>
                <a:latin typeface="Proxima Nova"/>
                <a:ea typeface="Proxima Nova"/>
                <a:cs typeface="Proxima Nova"/>
                <a:sym typeface="Proxima Nova"/>
              </a:rPr>
              <a:t>&amp; Madrassah</a:t>
            </a:r>
            <a:endParaRPr sz="9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R14 500</a:t>
            </a:r>
            <a:br>
              <a:rPr lang="en" sz="700" b="1">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1 x Ustadh, 1 x Apa, 1 x Cleaner</a:t>
            </a:r>
            <a:br>
              <a:rPr lang="en" sz="600">
                <a:solidFill>
                  <a:schemeClr val="accent3"/>
                </a:solidFill>
                <a:latin typeface="Proxima Nova"/>
                <a:ea typeface="Proxima Nova"/>
                <a:cs typeface="Proxima Nova"/>
                <a:sym typeface="Proxima Nova"/>
              </a:rPr>
            </a:br>
            <a:br>
              <a:rPr lang="en" sz="700" b="1">
                <a:solidFill>
                  <a:schemeClr val="accent3"/>
                </a:solidFill>
                <a:latin typeface="Proxima Nova"/>
                <a:ea typeface="Proxima Nova"/>
                <a:cs typeface="Proxima Nova"/>
                <a:sym typeface="Proxima Nova"/>
              </a:rPr>
            </a:br>
            <a:r>
              <a:rPr lang="en" sz="700" b="1">
                <a:solidFill>
                  <a:schemeClr val="accent3"/>
                </a:solidFill>
                <a:latin typeface="Proxima Nova"/>
                <a:ea typeface="Proxima Nova"/>
                <a:cs typeface="Proxima Nova"/>
                <a:sym typeface="Proxima Nova"/>
              </a:rPr>
              <a:t>Water &amp; Electricity - R3500</a:t>
            </a: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07" name="Google Shape;107;p17"/>
          <p:cNvSpPr txBox="1"/>
          <p:nvPr/>
        </p:nvSpPr>
        <p:spPr>
          <a:xfrm>
            <a:off x="5742050" y="2051238"/>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R18 000</a:t>
            </a:r>
            <a:endParaRPr b="1">
              <a:solidFill>
                <a:schemeClr val="dk2"/>
              </a:solidFill>
              <a:latin typeface="Proxima Nova"/>
              <a:ea typeface="Proxima Nova"/>
              <a:cs typeface="Proxima Nova"/>
              <a:sym typeface="Proxima Nova"/>
            </a:endParaRPr>
          </a:p>
        </p:txBody>
      </p:sp>
      <p:sp>
        <p:nvSpPr>
          <p:cNvPr id="108" name="Google Shape;108;p17"/>
          <p:cNvSpPr/>
          <p:nvPr/>
        </p:nvSpPr>
        <p:spPr>
          <a:xfrm>
            <a:off x="7399050" y="1274625"/>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7"/>
          <p:cNvSpPr txBox="1"/>
          <p:nvPr/>
        </p:nvSpPr>
        <p:spPr>
          <a:xfrm>
            <a:off x="7399050" y="1274625"/>
            <a:ext cx="1803600" cy="100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Seocheoreng Salaah Khana</a:t>
            </a:r>
            <a:br>
              <a:rPr lang="en" sz="900" b="1">
                <a:solidFill>
                  <a:schemeClr val="accent3"/>
                </a:solidFill>
                <a:latin typeface="Proxima Nova"/>
                <a:ea typeface="Proxima Nova"/>
                <a:cs typeface="Proxima Nova"/>
                <a:sym typeface="Proxima Nova"/>
              </a:rPr>
            </a:br>
            <a:r>
              <a:rPr lang="en" sz="900" b="1">
                <a:solidFill>
                  <a:schemeClr val="accent3"/>
                </a:solidFill>
                <a:latin typeface="Proxima Nova"/>
                <a:ea typeface="Proxima Nova"/>
                <a:cs typeface="Proxima Nova"/>
                <a:sym typeface="Proxima Nova"/>
              </a:rPr>
              <a:t>&amp; Madrassah</a:t>
            </a:r>
            <a:endParaRPr sz="9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R5 950</a:t>
            </a:r>
            <a:br>
              <a:rPr lang="en" sz="700" b="1">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1 x Apa</a:t>
            </a:r>
            <a:br>
              <a:rPr lang="en" sz="600">
                <a:solidFill>
                  <a:schemeClr val="accent3"/>
                </a:solidFill>
                <a:latin typeface="Proxima Nova"/>
                <a:ea typeface="Proxima Nova"/>
                <a:cs typeface="Proxima Nova"/>
                <a:sym typeface="Proxima Nova"/>
              </a:rPr>
            </a:br>
            <a:br>
              <a:rPr lang="en" sz="700" b="1">
                <a:solidFill>
                  <a:schemeClr val="accent3"/>
                </a:solidFill>
                <a:latin typeface="Proxima Nova"/>
                <a:ea typeface="Proxima Nova"/>
                <a:cs typeface="Proxima Nova"/>
                <a:sym typeface="Proxima Nova"/>
              </a:rPr>
            </a:br>
            <a:r>
              <a:rPr lang="en" sz="700" b="1">
                <a:solidFill>
                  <a:schemeClr val="accent3"/>
                </a:solidFill>
                <a:latin typeface="Proxima Nova"/>
                <a:ea typeface="Proxima Nova"/>
                <a:cs typeface="Proxima Nova"/>
                <a:sym typeface="Proxima Nova"/>
              </a:rPr>
              <a:t>Water &amp; Electricity - R1000 </a:t>
            </a: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10" name="Google Shape;110;p17"/>
          <p:cNvSpPr txBox="1"/>
          <p:nvPr/>
        </p:nvSpPr>
        <p:spPr>
          <a:xfrm>
            <a:off x="7556550" y="2051250"/>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R6 950</a:t>
            </a:r>
            <a:endParaRPr b="1">
              <a:solidFill>
                <a:schemeClr val="dk2"/>
              </a:solidFill>
              <a:latin typeface="Proxima Nova"/>
              <a:ea typeface="Proxima Nova"/>
              <a:cs typeface="Proxima Nova"/>
              <a:sym typeface="Proxima Nova"/>
            </a:endParaRPr>
          </a:p>
        </p:txBody>
      </p:sp>
      <p:sp>
        <p:nvSpPr>
          <p:cNvPr id="111" name="Google Shape;111;p17"/>
          <p:cNvSpPr/>
          <p:nvPr/>
        </p:nvSpPr>
        <p:spPr>
          <a:xfrm>
            <a:off x="202450" y="2931975"/>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7"/>
          <p:cNvSpPr txBox="1"/>
          <p:nvPr/>
        </p:nvSpPr>
        <p:spPr>
          <a:xfrm>
            <a:off x="202450" y="2931975"/>
            <a:ext cx="1803600" cy="892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Beaconsfield Masjid, </a:t>
            </a:r>
            <a:br>
              <a:rPr lang="en" sz="900" b="1">
                <a:solidFill>
                  <a:schemeClr val="accent3"/>
                </a:solidFill>
                <a:latin typeface="Proxima Nova"/>
                <a:ea typeface="Proxima Nova"/>
                <a:cs typeface="Proxima Nova"/>
                <a:sym typeface="Proxima Nova"/>
              </a:rPr>
            </a:br>
            <a:r>
              <a:rPr lang="en" sz="900" b="1">
                <a:solidFill>
                  <a:schemeClr val="accent3"/>
                </a:solidFill>
                <a:latin typeface="Proxima Nova"/>
                <a:ea typeface="Proxima Nova"/>
                <a:cs typeface="Proxima Nova"/>
                <a:sym typeface="Proxima Nova"/>
              </a:rPr>
              <a:t>Madrassah &amp; Imam House</a:t>
            </a:r>
            <a:endParaRPr sz="9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R4 200</a:t>
            </a:r>
            <a:br>
              <a:rPr lang="en" sz="700" b="1">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1 x Apa</a:t>
            </a:r>
            <a:br>
              <a:rPr lang="en" sz="600">
                <a:solidFill>
                  <a:schemeClr val="accent3"/>
                </a:solidFill>
                <a:latin typeface="Proxima Nova"/>
                <a:ea typeface="Proxima Nova"/>
                <a:cs typeface="Proxima Nova"/>
                <a:sym typeface="Proxima Nova"/>
              </a:rPr>
            </a:br>
            <a:r>
              <a:rPr lang="en" sz="700" b="1">
                <a:solidFill>
                  <a:schemeClr val="accent3"/>
                </a:solidFill>
                <a:latin typeface="Proxima Nova"/>
                <a:ea typeface="Proxima Nova"/>
                <a:cs typeface="Proxima Nova"/>
                <a:sym typeface="Proxima Nova"/>
              </a:rPr>
              <a:t>Water &amp; Electricity - R3200</a:t>
            </a: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13" name="Google Shape;113;p17"/>
          <p:cNvSpPr txBox="1"/>
          <p:nvPr/>
        </p:nvSpPr>
        <p:spPr>
          <a:xfrm>
            <a:off x="359950" y="3708600"/>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R7 200</a:t>
            </a:r>
            <a:endParaRPr b="1">
              <a:solidFill>
                <a:schemeClr val="dk2"/>
              </a:solidFill>
              <a:latin typeface="Proxima Nova"/>
              <a:ea typeface="Proxima Nova"/>
              <a:cs typeface="Proxima Nova"/>
              <a:sym typeface="Proxima Nova"/>
            </a:endParaRPr>
          </a:p>
        </p:txBody>
      </p:sp>
      <p:sp>
        <p:nvSpPr>
          <p:cNvPr id="114" name="Google Shape;114;p17"/>
          <p:cNvSpPr/>
          <p:nvPr/>
        </p:nvSpPr>
        <p:spPr>
          <a:xfrm>
            <a:off x="1986250" y="2931975"/>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7"/>
          <p:cNvSpPr txBox="1"/>
          <p:nvPr/>
        </p:nvSpPr>
        <p:spPr>
          <a:xfrm>
            <a:off x="1986250" y="2931975"/>
            <a:ext cx="1803600" cy="95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Miftahuddin Office</a:t>
            </a:r>
            <a:endParaRPr sz="9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R35 900</a:t>
            </a:r>
            <a:br>
              <a:rPr lang="en" sz="700" b="1">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2 x Aalims, 2 x General Assistants, </a:t>
            </a:r>
            <a:br>
              <a:rPr lang="en" sz="600">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1 x Domestic Worker</a:t>
            </a:r>
            <a:endParaRPr sz="600">
              <a:solidFill>
                <a:schemeClr val="accent3"/>
              </a:solidFill>
              <a:latin typeface="Proxima Nova"/>
              <a:ea typeface="Proxima Nova"/>
              <a:cs typeface="Proxima Nova"/>
              <a:sym typeface="Proxima Nova"/>
            </a:endParaRPr>
          </a:p>
          <a:p>
            <a:pPr marL="0" lvl="0" indent="0" algn="l" rtl="0">
              <a:spcBef>
                <a:spcPts val="0"/>
              </a:spcBef>
              <a:spcAft>
                <a:spcPts val="0"/>
              </a:spcAft>
              <a:buNone/>
            </a:pPr>
            <a:br>
              <a:rPr lang="en" sz="700" b="1">
                <a:solidFill>
                  <a:schemeClr val="accent3"/>
                </a:solidFill>
                <a:latin typeface="Proxima Nova"/>
                <a:ea typeface="Proxima Nova"/>
                <a:cs typeface="Proxima Nova"/>
                <a:sym typeface="Proxima Nova"/>
              </a:rPr>
            </a:br>
            <a:r>
              <a:rPr lang="en" sz="700" b="1">
                <a:solidFill>
                  <a:schemeClr val="accent3"/>
                </a:solidFill>
                <a:latin typeface="Proxima Nova"/>
                <a:ea typeface="Proxima Nova"/>
                <a:cs typeface="Proxima Nova"/>
                <a:sym typeface="Proxima Nova"/>
              </a:rPr>
              <a:t>Water &amp; Electricity - R2000</a:t>
            </a: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16" name="Google Shape;116;p17"/>
          <p:cNvSpPr txBox="1"/>
          <p:nvPr/>
        </p:nvSpPr>
        <p:spPr>
          <a:xfrm>
            <a:off x="2143750" y="3708600"/>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R37 900</a:t>
            </a:r>
            <a:endParaRPr b="1">
              <a:solidFill>
                <a:schemeClr val="dk2"/>
              </a:solidFill>
              <a:latin typeface="Proxima Nova"/>
              <a:ea typeface="Proxima Nova"/>
              <a:cs typeface="Proxima Nova"/>
              <a:sym typeface="Proxima Nova"/>
            </a:endParaRPr>
          </a:p>
        </p:txBody>
      </p:sp>
      <p:sp>
        <p:nvSpPr>
          <p:cNvPr id="117" name="Google Shape;117;p17"/>
          <p:cNvSpPr/>
          <p:nvPr/>
        </p:nvSpPr>
        <p:spPr>
          <a:xfrm>
            <a:off x="3770050" y="2931963"/>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7"/>
          <p:cNvSpPr txBox="1"/>
          <p:nvPr/>
        </p:nvSpPr>
        <p:spPr>
          <a:xfrm>
            <a:off x="3770050" y="2931963"/>
            <a:ext cx="1803600" cy="1077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Miftahuddin Centre</a:t>
            </a:r>
            <a:br>
              <a:rPr lang="en" sz="900" b="1">
                <a:solidFill>
                  <a:schemeClr val="accent3"/>
                </a:solidFill>
                <a:latin typeface="Proxima Nova"/>
                <a:ea typeface="Proxima Nova"/>
                <a:cs typeface="Proxima Nova"/>
                <a:sym typeface="Proxima Nova"/>
              </a:rPr>
            </a:br>
            <a:r>
              <a:rPr lang="en" sz="700">
                <a:solidFill>
                  <a:schemeClr val="accent3"/>
                </a:solidFill>
                <a:latin typeface="Proxima Nova"/>
                <a:ea typeface="Proxima Nova"/>
                <a:cs typeface="Proxima Nova"/>
                <a:sym typeface="Proxima Nova"/>
              </a:rPr>
              <a:t>(Hifz Class, Museum &amp; Female Adult Classes)</a:t>
            </a:r>
            <a:endParaRPr sz="700">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R16 300</a:t>
            </a:r>
            <a:br>
              <a:rPr lang="en" sz="700" b="1">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1 x Aalim, 1 x General Assistant, </a:t>
            </a:r>
            <a:br>
              <a:rPr lang="en" sz="600">
                <a:solidFill>
                  <a:schemeClr val="accent3"/>
                </a:solidFill>
                <a:latin typeface="Proxima Nova"/>
                <a:ea typeface="Proxima Nova"/>
                <a:cs typeface="Proxima Nova"/>
                <a:sym typeface="Proxima Nova"/>
              </a:rPr>
            </a:br>
            <a:br>
              <a:rPr lang="en" sz="700" b="1">
                <a:solidFill>
                  <a:schemeClr val="accent3"/>
                </a:solidFill>
                <a:latin typeface="Proxima Nova"/>
                <a:ea typeface="Proxima Nova"/>
                <a:cs typeface="Proxima Nova"/>
                <a:sym typeface="Proxima Nova"/>
              </a:rPr>
            </a:br>
            <a:r>
              <a:rPr lang="en" sz="700" b="1">
                <a:solidFill>
                  <a:schemeClr val="accent3"/>
                </a:solidFill>
                <a:latin typeface="Proxima Nova"/>
                <a:ea typeface="Proxima Nova"/>
                <a:cs typeface="Proxima Nova"/>
                <a:sym typeface="Proxima Nova"/>
              </a:rPr>
              <a:t>Water &amp; Electricity - R7 000</a:t>
            </a: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19" name="Google Shape;119;p17"/>
          <p:cNvSpPr txBox="1"/>
          <p:nvPr/>
        </p:nvSpPr>
        <p:spPr>
          <a:xfrm>
            <a:off x="3927550" y="3708588"/>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R23 300</a:t>
            </a:r>
            <a:endParaRPr b="1">
              <a:solidFill>
                <a:schemeClr val="dk2"/>
              </a:solidFill>
              <a:latin typeface="Proxima Nova"/>
              <a:ea typeface="Proxima Nova"/>
              <a:cs typeface="Proxima Nova"/>
              <a:sym typeface="Proxima Nova"/>
            </a:endParaRPr>
          </a:p>
        </p:txBody>
      </p:sp>
      <p:sp>
        <p:nvSpPr>
          <p:cNvPr id="120" name="Google Shape;120;p17"/>
          <p:cNvSpPr/>
          <p:nvPr/>
        </p:nvSpPr>
        <p:spPr>
          <a:xfrm>
            <a:off x="5584550" y="2931963"/>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7"/>
          <p:cNvSpPr txBox="1"/>
          <p:nvPr/>
        </p:nvSpPr>
        <p:spPr>
          <a:xfrm>
            <a:off x="5584550" y="2931963"/>
            <a:ext cx="18036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Two Thou Salaah Khana</a:t>
            </a:r>
            <a:endParaRPr sz="9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R3500</a:t>
            </a:r>
            <a:br>
              <a:rPr lang="en" sz="700" b="1">
                <a:solidFill>
                  <a:schemeClr val="accent3"/>
                </a:solidFill>
                <a:latin typeface="Proxima Nova"/>
                <a:ea typeface="Proxima Nova"/>
                <a:cs typeface="Proxima Nova"/>
                <a:sym typeface="Proxima Nova"/>
              </a:rPr>
            </a:br>
            <a:br>
              <a:rPr lang="en" sz="700" b="1">
                <a:solidFill>
                  <a:schemeClr val="accent3"/>
                </a:solidFill>
                <a:latin typeface="Proxima Nova"/>
                <a:ea typeface="Proxima Nova"/>
                <a:cs typeface="Proxima Nova"/>
                <a:sym typeface="Proxima Nova"/>
              </a:rPr>
            </a:br>
            <a:r>
              <a:rPr lang="en" sz="700" b="1">
                <a:solidFill>
                  <a:schemeClr val="accent3"/>
                </a:solidFill>
                <a:latin typeface="Proxima Nova"/>
                <a:ea typeface="Proxima Nova"/>
                <a:cs typeface="Proxima Nova"/>
                <a:sym typeface="Proxima Nova"/>
              </a:rPr>
              <a:t>Water &amp; Electricity - R2000</a:t>
            </a: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22" name="Google Shape;122;p17"/>
          <p:cNvSpPr txBox="1"/>
          <p:nvPr/>
        </p:nvSpPr>
        <p:spPr>
          <a:xfrm>
            <a:off x="5742050" y="3708588"/>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R5 500</a:t>
            </a:r>
            <a:endParaRPr b="1">
              <a:solidFill>
                <a:schemeClr val="dk2"/>
              </a:solidFill>
              <a:latin typeface="Proxima Nova"/>
              <a:ea typeface="Proxima Nova"/>
              <a:cs typeface="Proxima Nova"/>
              <a:sym typeface="Proxima Nova"/>
            </a:endParaRPr>
          </a:p>
        </p:txBody>
      </p:sp>
      <p:sp>
        <p:nvSpPr>
          <p:cNvPr id="123" name="Google Shape;123;p17"/>
          <p:cNvSpPr/>
          <p:nvPr/>
        </p:nvSpPr>
        <p:spPr>
          <a:xfrm>
            <a:off x="7399050" y="2931975"/>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7"/>
          <p:cNvSpPr txBox="1"/>
          <p:nvPr/>
        </p:nvSpPr>
        <p:spPr>
          <a:xfrm>
            <a:off x="7399050" y="2931975"/>
            <a:ext cx="1803600" cy="969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accent3"/>
                </a:solidFill>
                <a:latin typeface="Proxima Nova"/>
                <a:ea typeface="Proxima Nova"/>
                <a:cs typeface="Proxima Nova"/>
                <a:sym typeface="Proxima Nova"/>
              </a:rPr>
              <a:t>Tswelopele &amp; Bougroep </a:t>
            </a:r>
            <a:br>
              <a:rPr lang="en" sz="800" b="1">
                <a:solidFill>
                  <a:schemeClr val="accent3"/>
                </a:solidFill>
                <a:latin typeface="Proxima Nova"/>
                <a:ea typeface="Proxima Nova"/>
                <a:cs typeface="Proxima Nova"/>
                <a:sym typeface="Proxima Nova"/>
              </a:rPr>
            </a:br>
            <a:r>
              <a:rPr lang="en" sz="800" b="1">
                <a:solidFill>
                  <a:schemeClr val="accent3"/>
                </a:solidFill>
                <a:latin typeface="Proxima Nova"/>
                <a:ea typeface="Proxima Nova"/>
                <a:cs typeface="Proxima Nova"/>
                <a:sym typeface="Proxima Nova"/>
              </a:rPr>
              <a:t>Correctional Centre Madrassah</a:t>
            </a:r>
            <a:endParaRPr sz="8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R3600</a:t>
            </a:r>
            <a:br>
              <a:rPr lang="en" sz="700" b="1">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2 x Spiritual Care Workers</a:t>
            </a:r>
            <a:br>
              <a:rPr lang="en" sz="600">
                <a:solidFill>
                  <a:schemeClr val="accent3"/>
                </a:solidFill>
                <a:latin typeface="Proxima Nova"/>
                <a:ea typeface="Proxima Nova"/>
                <a:cs typeface="Proxima Nova"/>
                <a:sym typeface="Proxima Nova"/>
              </a:rPr>
            </a:br>
            <a:br>
              <a:rPr lang="en" sz="700" b="1">
                <a:solidFill>
                  <a:schemeClr val="accent3"/>
                </a:solidFill>
                <a:latin typeface="Proxima Nova"/>
                <a:ea typeface="Proxima Nova"/>
                <a:cs typeface="Proxima Nova"/>
                <a:sym typeface="Proxima Nova"/>
              </a:rPr>
            </a:b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25" name="Google Shape;125;p17"/>
          <p:cNvSpPr txBox="1"/>
          <p:nvPr/>
        </p:nvSpPr>
        <p:spPr>
          <a:xfrm>
            <a:off x="7556550" y="3708600"/>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R3 600</a:t>
            </a:r>
            <a:endParaRPr b="1">
              <a:solidFill>
                <a:schemeClr val="dk2"/>
              </a:solidFill>
              <a:latin typeface="Proxima Nova"/>
              <a:ea typeface="Proxima Nova"/>
              <a:cs typeface="Proxima Nova"/>
              <a:sym typeface="Proxima Nova"/>
            </a:endParaRPr>
          </a:p>
        </p:txBody>
      </p:sp>
      <p:sp>
        <p:nvSpPr>
          <p:cNvPr id="126" name="Google Shape;126;p17"/>
          <p:cNvSpPr txBox="1"/>
          <p:nvPr/>
        </p:nvSpPr>
        <p:spPr>
          <a:xfrm>
            <a:off x="758050" y="4274400"/>
            <a:ext cx="78276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300" b="1">
                <a:solidFill>
                  <a:schemeClr val="accent3"/>
                </a:solidFill>
                <a:latin typeface="Proxima Nova"/>
                <a:ea typeface="Proxima Nova"/>
                <a:cs typeface="Proxima Nova"/>
                <a:sym typeface="Proxima Nova"/>
              </a:rPr>
              <a:t>Total Monthly Expenses for Kimberley R314 500</a:t>
            </a:r>
            <a:endParaRPr sz="2300" b="1">
              <a:solidFill>
                <a:schemeClr val="accent3"/>
              </a:solidFill>
              <a:latin typeface="Proxima Nova"/>
              <a:ea typeface="Proxima Nova"/>
              <a:cs typeface="Proxima Nova"/>
              <a:sym typeface="Proxima Nova"/>
            </a:endParaRPr>
          </a:p>
        </p:txBody>
      </p:sp>
      <p:sp>
        <p:nvSpPr>
          <p:cNvPr id="127" name="Google Shape;127;p17"/>
          <p:cNvSpPr txBox="1"/>
          <p:nvPr/>
        </p:nvSpPr>
        <p:spPr>
          <a:xfrm>
            <a:off x="229450" y="4813200"/>
            <a:ext cx="8727600" cy="292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700">
                <a:solidFill>
                  <a:schemeClr val="accent4"/>
                </a:solidFill>
                <a:latin typeface="Proxima Nova"/>
                <a:ea typeface="Proxima Nova"/>
                <a:cs typeface="Proxima Nova"/>
                <a:sym typeface="Proxima Nova"/>
              </a:rPr>
              <a:t>P.O. Box 542, Kimberley 8300 | 12 Nargis Crescent, Moghul Park, Kimberley South Africa Office (053) 832 1164 | Home (053) 832 7555 | Mobile 082 8156 786 | miftahuddininstitute@gmail.com</a:t>
            </a:r>
            <a:endParaRPr sz="700">
              <a:solidFill>
                <a:schemeClr val="accent4"/>
              </a:solidFill>
              <a:latin typeface="Proxima Nova"/>
              <a:ea typeface="Proxima Nova"/>
              <a:cs typeface="Proxima Nova"/>
              <a:sym typeface="Proxima Nova"/>
            </a:endParaRPr>
          </a:p>
        </p:txBody>
      </p:sp>
      <p:cxnSp>
        <p:nvCxnSpPr>
          <p:cNvPr id="128" name="Google Shape;128;p17"/>
          <p:cNvCxnSpPr/>
          <p:nvPr/>
        </p:nvCxnSpPr>
        <p:spPr>
          <a:xfrm rot="10800000" flipH="1">
            <a:off x="482950" y="4813200"/>
            <a:ext cx="8248800" cy="19200"/>
          </a:xfrm>
          <a:prstGeom prst="straightConnector1">
            <a:avLst/>
          </a:prstGeom>
          <a:noFill/>
          <a:ln w="28575" cap="flat" cmpd="sng">
            <a:solidFill>
              <a:schemeClr val="lt2"/>
            </a:solidFill>
            <a:prstDash val="solid"/>
            <a:round/>
            <a:headEnd type="none" w="med" len="med"/>
            <a:tailEnd type="none" w="med" len="me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18"/>
          <p:cNvPicPr preferRelativeResize="0"/>
          <p:nvPr/>
        </p:nvPicPr>
        <p:blipFill rotWithShape="1">
          <a:blip r:embed="rId3">
            <a:alphaModFix/>
          </a:blip>
          <a:srcRect t="47711" b="31550"/>
          <a:stretch/>
        </p:blipFill>
        <p:spPr>
          <a:xfrm rot="10800000" flipH="1">
            <a:off x="134950" y="67425"/>
            <a:ext cx="8940300" cy="1011300"/>
          </a:xfrm>
          <a:prstGeom prst="round2SameRect">
            <a:avLst>
              <a:gd name="adj1" fmla="val 16667"/>
              <a:gd name="adj2" fmla="val 0"/>
            </a:avLst>
          </a:prstGeom>
          <a:noFill/>
          <a:ln>
            <a:noFill/>
          </a:ln>
        </p:spPr>
      </p:pic>
      <p:sp>
        <p:nvSpPr>
          <p:cNvPr id="134" name="Google Shape;134;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2"/>
                </a:solidFill>
              </a:rPr>
              <a:t>Northern Cape Work &amp; Outreach Overview </a:t>
            </a:r>
            <a:endParaRPr>
              <a:solidFill>
                <a:schemeClr val="lt2"/>
              </a:solidFill>
            </a:endParaRPr>
          </a:p>
        </p:txBody>
      </p:sp>
      <p:sp>
        <p:nvSpPr>
          <p:cNvPr id="135" name="Google Shape;135;p18"/>
          <p:cNvSpPr txBox="1">
            <a:spLocks noGrp="1"/>
          </p:cNvSpPr>
          <p:nvPr>
            <p:ph type="body" idx="1"/>
          </p:nvPr>
        </p:nvSpPr>
        <p:spPr>
          <a:xfrm>
            <a:off x="311700" y="1152475"/>
            <a:ext cx="8183400" cy="3953100"/>
          </a:xfrm>
          <a:prstGeom prst="rect">
            <a:avLst/>
          </a:prstGeom>
          <a:ln w="19050" cap="flat" cmpd="sng">
            <a:solidFill>
              <a:srgbClr val="EFEFEF"/>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300"/>
              <a:t>In the greater Northern Cape, Alhamdulillah we have built </a:t>
            </a:r>
            <a:r>
              <a:rPr lang="en" sz="1300" b="1"/>
              <a:t>10 Masaajid, &amp; there are 8 Madaaris currently operating.</a:t>
            </a:r>
            <a:endParaRPr sz="1300" b="1"/>
          </a:p>
          <a:p>
            <a:pPr marL="0" lvl="0" indent="0" algn="l" rtl="0">
              <a:lnSpc>
                <a:spcPct val="100000"/>
              </a:lnSpc>
              <a:spcBef>
                <a:spcPts val="0"/>
              </a:spcBef>
              <a:spcAft>
                <a:spcPts val="0"/>
              </a:spcAft>
              <a:buNone/>
            </a:pPr>
            <a:r>
              <a:rPr lang="en" sz="1100"/>
              <a:t>Details of the Masaajid are below. The running expenses of the Masaajid at Victoria West and Jaggersfontein is currently been seen to by the local community, hence their details are not found below.</a:t>
            </a:r>
            <a:endParaRPr sz="1100"/>
          </a:p>
          <a:p>
            <a:pPr marL="0" lvl="0" indent="0" algn="l" rtl="0">
              <a:spcBef>
                <a:spcPts val="0"/>
              </a:spcBef>
              <a:spcAft>
                <a:spcPts val="0"/>
              </a:spcAft>
              <a:buNone/>
            </a:pPr>
            <a:endParaRPr sz="100"/>
          </a:p>
          <a:p>
            <a:pPr marL="0" lvl="0" indent="0" algn="l" rtl="0">
              <a:spcBef>
                <a:spcPts val="1200"/>
              </a:spcBef>
              <a:spcAft>
                <a:spcPts val="0"/>
              </a:spcAft>
              <a:buNone/>
            </a:pPr>
            <a:r>
              <a:rPr lang="en" sz="1200" b="1"/>
              <a:t>Alhamdulillah there are various other Masaajid to be built in the Northern Cape viz., Dealsville, Christiana, Boshof etc. They are in various stages of being transferred to Miftahuddin Islamic Institute. Duas and funds are requested for the building of these Masaajid. </a:t>
            </a:r>
            <a:endParaRPr sz="1200" b="1"/>
          </a:p>
          <a:p>
            <a:pPr marL="0" lvl="0" indent="0" algn="l" rtl="0">
              <a:spcBef>
                <a:spcPts val="1200"/>
              </a:spcBef>
              <a:spcAft>
                <a:spcPts val="0"/>
              </a:spcAft>
              <a:buNone/>
            </a:pPr>
            <a:r>
              <a:rPr lang="en" sz="1200"/>
              <a:t>This is a great need, which if left unattended could lead to an entire generation of Muslim children being brought up without any Islamic identity whatsoever. Alhamdulillah, Miftahuddin is working tirelessly to fulfill this great Deeni Khidmah. The difficulty however is the distances that have to be traversed and lack of adequate transportation. </a:t>
            </a:r>
            <a:endParaRPr sz="1200"/>
          </a:p>
          <a:p>
            <a:pPr marL="0" lvl="0" indent="0" algn="l" rtl="0">
              <a:spcBef>
                <a:spcPts val="1200"/>
              </a:spcBef>
              <a:spcAft>
                <a:spcPts val="0"/>
              </a:spcAft>
              <a:buNone/>
            </a:pPr>
            <a:r>
              <a:rPr lang="en" sz="1200"/>
              <a:t>The Northern Cape is the largest province in South Africa, with an area of 372 889 square meters, it covers almost one third of the total area of South Africa. So one can well imagine that to travel to the various towns in fulfilling these Khidmahs is extremely time consuming and strenuous. Our policy is to be totally involved in the project, thus leaving no avenue open for any discrepancies. </a:t>
            </a:r>
            <a:endParaRPr sz="1200"/>
          </a:p>
          <a:p>
            <a:pPr marL="0" lvl="0" indent="0" algn="l" rtl="0">
              <a:spcBef>
                <a:spcPts val="1200"/>
              </a:spcBef>
              <a:spcAft>
                <a:spcPts val="0"/>
              </a:spcAft>
              <a:buNone/>
            </a:pPr>
            <a:endParaRPr sz="1200"/>
          </a:p>
          <a:p>
            <a:pPr marL="0" lvl="0" indent="0" algn="l" rtl="0">
              <a:spcBef>
                <a:spcPts val="1200"/>
              </a:spcBef>
              <a:spcAft>
                <a:spcPts val="1200"/>
              </a:spcAft>
              <a:buNone/>
            </a:pPr>
            <a:endParaRPr sz="1300"/>
          </a:p>
        </p:txBody>
      </p:sp>
      <p:sp>
        <p:nvSpPr>
          <p:cNvPr id="136" name="Google Shape;136;p18"/>
          <p:cNvSpPr txBox="1"/>
          <p:nvPr/>
        </p:nvSpPr>
        <p:spPr>
          <a:xfrm>
            <a:off x="229450" y="4813200"/>
            <a:ext cx="8727600" cy="292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700">
                <a:solidFill>
                  <a:schemeClr val="accent4"/>
                </a:solidFill>
                <a:latin typeface="Proxima Nova"/>
                <a:ea typeface="Proxima Nova"/>
                <a:cs typeface="Proxima Nova"/>
                <a:sym typeface="Proxima Nova"/>
              </a:rPr>
              <a:t>P.O. Box 542, Kimberley 8300 | 12 Nargis Crescent, Moghul Park, Kimberley South Africa Office (053) 832 1164 | Home (053) 832 7555 | Mobile 082 8156 786 | miftahuddininstitute@gmail.com</a:t>
            </a:r>
            <a:endParaRPr sz="700">
              <a:solidFill>
                <a:schemeClr val="accent4"/>
              </a:solidFill>
              <a:latin typeface="Proxima Nova"/>
              <a:ea typeface="Proxima Nova"/>
              <a:cs typeface="Proxima Nova"/>
              <a:sym typeface="Proxima Nova"/>
            </a:endParaRPr>
          </a:p>
        </p:txBody>
      </p:sp>
      <p:cxnSp>
        <p:nvCxnSpPr>
          <p:cNvPr id="137" name="Google Shape;137;p18"/>
          <p:cNvCxnSpPr/>
          <p:nvPr/>
        </p:nvCxnSpPr>
        <p:spPr>
          <a:xfrm rot="10800000" flipH="1">
            <a:off x="482950" y="4813200"/>
            <a:ext cx="8248800" cy="19200"/>
          </a:xfrm>
          <a:prstGeom prst="straightConnector1">
            <a:avLst/>
          </a:prstGeom>
          <a:noFill/>
          <a:ln w="28575" cap="flat" cmpd="sng">
            <a:solidFill>
              <a:schemeClr val="lt2"/>
            </a:solidFill>
            <a:prstDash val="solid"/>
            <a:round/>
            <a:headEnd type="none" w="med" len="med"/>
            <a:tailEnd type="non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pic>
        <p:nvPicPr>
          <p:cNvPr id="142" name="Google Shape;142;p19"/>
          <p:cNvPicPr preferRelativeResize="0"/>
          <p:nvPr/>
        </p:nvPicPr>
        <p:blipFill rotWithShape="1">
          <a:blip r:embed="rId3">
            <a:alphaModFix/>
          </a:blip>
          <a:srcRect t="47711" b="31550"/>
          <a:stretch/>
        </p:blipFill>
        <p:spPr>
          <a:xfrm rot="10800000" flipH="1">
            <a:off x="134950" y="67425"/>
            <a:ext cx="8940300" cy="1011300"/>
          </a:xfrm>
          <a:prstGeom prst="round2SameRect">
            <a:avLst>
              <a:gd name="adj1" fmla="val 16667"/>
              <a:gd name="adj2" fmla="val 0"/>
            </a:avLst>
          </a:prstGeom>
          <a:noFill/>
          <a:ln>
            <a:noFill/>
          </a:ln>
        </p:spPr>
      </p:pic>
      <p:sp>
        <p:nvSpPr>
          <p:cNvPr id="143" name="Google Shape;143;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2"/>
                </a:solidFill>
              </a:rPr>
              <a:t>Northern Cape Work &amp; Outreach: </a:t>
            </a:r>
            <a:r>
              <a:rPr lang="en" sz="2133">
                <a:solidFill>
                  <a:schemeClr val="lt2"/>
                </a:solidFill>
              </a:rPr>
              <a:t>Breakdown of Monthly Expenses</a:t>
            </a:r>
            <a:endParaRPr sz="2133">
              <a:solidFill>
                <a:schemeClr val="lt2"/>
              </a:solidFill>
            </a:endParaRPr>
          </a:p>
        </p:txBody>
      </p:sp>
      <p:sp>
        <p:nvSpPr>
          <p:cNvPr id="144" name="Google Shape;144;p19"/>
          <p:cNvSpPr/>
          <p:nvPr/>
        </p:nvSpPr>
        <p:spPr>
          <a:xfrm>
            <a:off x="1014500" y="1274625"/>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9"/>
          <p:cNvSpPr txBox="1"/>
          <p:nvPr/>
        </p:nvSpPr>
        <p:spPr>
          <a:xfrm>
            <a:off x="1014500" y="1274625"/>
            <a:ext cx="1803600" cy="75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Prieska Masjid</a:t>
            </a:r>
            <a:endParaRPr sz="9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R10 500</a:t>
            </a:r>
            <a:br>
              <a:rPr lang="en" sz="700" b="1">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1 x Aalim, 1 x Caretaker</a:t>
            </a:r>
            <a:endParaRPr sz="600">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Water &amp; Electricity - R2500</a:t>
            </a: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46" name="Google Shape;146;p19"/>
          <p:cNvSpPr txBox="1"/>
          <p:nvPr/>
        </p:nvSpPr>
        <p:spPr>
          <a:xfrm>
            <a:off x="1172000" y="2051250"/>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R13 000</a:t>
            </a:r>
            <a:endParaRPr b="1">
              <a:solidFill>
                <a:schemeClr val="dk2"/>
              </a:solidFill>
              <a:latin typeface="Proxima Nova"/>
              <a:ea typeface="Proxima Nova"/>
              <a:cs typeface="Proxima Nova"/>
              <a:sym typeface="Proxima Nova"/>
            </a:endParaRPr>
          </a:p>
        </p:txBody>
      </p:sp>
      <p:sp>
        <p:nvSpPr>
          <p:cNvPr id="147" name="Google Shape;147;p19"/>
          <p:cNvSpPr/>
          <p:nvPr/>
        </p:nvSpPr>
        <p:spPr>
          <a:xfrm>
            <a:off x="2798300" y="1274625"/>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9"/>
          <p:cNvSpPr txBox="1"/>
          <p:nvPr/>
        </p:nvSpPr>
        <p:spPr>
          <a:xfrm>
            <a:off x="2798300" y="1274625"/>
            <a:ext cx="1803600" cy="95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Douglas Masjid &amp; Madrassah</a:t>
            </a:r>
            <a:endParaRPr sz="9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R18 200</a:t>
            </a:r>
            <a:br>
              <a:rPr lang="en" sz="700" b="1">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1 x Aalim incl house rental, 1 x Apa</a:t>
            </a:r>
            <a:br>
              <a:rPr lang="en" sz="600">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1 x Caretaker</a:t>
            </a:r>
            <a:br>
              <a:rPr lang="en" sz="600">
                <a:solidFill>
                  <a:schemeClr val="accent3"/>
                </a:solidFill>
                <a:latin typeface="Proxima Nova"/>
                <a:ea typeface="Proxima Nova"/>
                <a:cs typeface="Proxima Nova"/>
                <a:sym typeface="Proxima Nova"/>
              </a:rPr>
            </a:br>
            <a:br>
              <a:rPr lang="en" sz="700" b="1">
                <a:solidFill>
                  <a:schemeClr val="accent3"/>
                </a:solidFill>
                <a:latin typeface="Proxima Nova"/>
                <a:ea typeface="Proxima Nova"/>
                <a:cs typeface="Proxima Nova"/>
                <a:sym typeface="Proxima Nova"/>
              </a:rPr>
            </a:br>
            <a:r>
              <a:rPr lang="en" sz="700" b="1">
                <a:solidFill>
                  <a:schemeClr val="accent3"/>
                </a:solidFill>
                <a:latin typeface="Proxima Nova"/>
                <a:ea typeface="Proxima Nova"/>
                <a:cs typeface="Proxima Nova"/>
                <a:sym typeface="Proxima Nova"/>
              </a:rPr>
              <a:t>Water &amp; Electricity - R1500</a:t>
            </a: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49" name="Google Shape;149;p19"/>
          <p:cNvSpPr txBox="1"/>
          <p:nvPr/>
        </p:nvSpPr>
        <p:spPr>
          <a:xfrm>
            <a:off x="2955800" y="2051250"/>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R19 700</a:t>
            </a:r>
            <a:endParaRPr b="1">
              <a:solidFill>
                <a:schemeClr val="dk2"/>
              </a:solidFill>
              <a:latin typeface="Proxima Nova"/>
              <a:ea typeface="Proxima Nova"/>
              <a:cs typeface="Proxima Nova"/>
              <a:sym typeface="Proxima Nova"/>
            </a:endParaRPr>
          </a:p>
        </p:txBody>
      </p:sp>
      <p:sp>
        <p:nvSpPr>
          <p:cNvPr id="150" name="Google Shape;150;p19"/>
          <p:cNvSpPr/>
          <p:nvPr/>
        </p:nvSpPr>
        <p:spPr>
          <a:xfrm>
            <a:off x="4582100" y="1274613"/>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9"/>
          <p:cNvSpPr txBox="1"/>
          <p:nvPr/>
        </p:nvSpPr>
        <p:spPr>
          <a:xfrm>
            <a:off x="4582100" y="1274613"/>
            <a:ext cx="1803600" cy="846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Hopetown Masjid/Madrassah</a:t>
            </a:r>
            <a:endParaRPr sz="9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R1500</a:t>
            </a:r>
            <a:br>
              <a:rPr lang="en" sz="700" b="1">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Part payment</a:t>
            </a:r>
            <a:endParaRPr sz="600">
              <a:solidFill>
                <a:schemeClr val="accent3"/>
              </a:solidFill>
              <a:latin typeface="Proxima Nova"/>
              <a:ea typeface="Proxima Nova"/>
              <a:cs typeface="Proxima Nova"/>
              <a:sym typeface="Proxima Nova"/>
            </a:endParaRPr>
          </a:p>
          <a:p>
            <a:pPr marL="0" lvl="0" indent="0" algn="l" rtl="0">
              <a:spcBef>
                <a:spcPts val="0"/>
              </a:spcBef>
              <a:spcAft>
                <a:spcPts val="0"/>
              </a:spcAft>
              <a:buNone/>
            </a:pPr>
            <a:br>
              <a:rPr lang="en" sz="600">
                <a:solidFill>
                  <a:schemeClr val="accent3"/>
                </a:solidFill>
                <a:latin typeface="Proxima Nova"/>
                <a:ea typeface="Proxima Nova"/>
                <a:cs typeface="Proxima Nova"/>
                <a:sym typeface="Proxima Nova"/>
              </a:rPr>
            </a:b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52" name="Google Shape;152;p19"/>
          <p:cNvSpPr txBox="1"/>
          <p:nvPr/>
        </p:nvSpPr>
        <p:spPr>
          <a:xfrm>
            <a:off x="4739600" y="2051238"/>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R1 500</a:t>
            </a:r>
            <a:endParaRPr b="1">
              <a:solidFill>
                <a:schemeClr val="dk2"/>
              </a:solidFill>
              <a:latin typeface="Proxima Nova"/>
              <a:ea typeface="Proxima Nova"/>
              <a:cs typeface="Proxima Nova"/>
              <a:sym typeface="Proxima Nova"/>
            </a:endParaRPr>
          </a:p>
        </p:txBody>
      </p:sp>
      <p:sp>
        <p:nvSpPr>
          <p:cNvPr id="153" name="Google Shape;153;p19"/>
          <p:cNvSpPr/>
          <p:nvPr/>
        </p:nvSpPr>
        <p:spPr>
          <a:xfrm>
            <a:off x="6396600" y="1274613"/>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9"/>
          <p:cNvSpPr txBox="1"/>
          <p:nvPr/>
        </p:nvSpPr>
        <p:spPr>
          <a:xfrm>
            <a:off x="6396600" y="1274613"/>
            <a:ext cx="18036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Kathu Masjid &amp; Madrassah</a:t>
            </a:r>
            <a:endParaRPr sz="9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R16 000</a:t>
            </a:r>
            <a:br>
              <a:rPr lang="en" sz="700" b="1">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Fulltime Imam &amp; Apa teaching maktab &amp; </a:t>
            </a:r>
            <a:br>
              <a:rPr lang="en" sz="600">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Adult classes. Covers surrounding areas ie.</a:t>
            </a:r>
            <a:br>
              <a:rPr lang="en" sz="600">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Kuruman, Olifantshoek &amp; Possmassburg</a:t>
            </a:r>
            <a:br>
              <a:rPr lang="en" sz="600">
                <a:solidFill>
                  <a:schemeClr val="accent3"/>
                </a:solidFill>
                <a:latin typeface="Proxima Nova"/>
                <a:ea typeface="Proxima Nova"/>
                <a:cs typeface="Proxima Nova"/>
                <a:sym typeface="Proxima Nova"/>
              </a:rPr>
            </a:br>
            <a:br>
              <a:rPr lang="en" sz="700" b="1">
                <a:solidFill>
                  <a:schemeClr val="accent3"/>
                </a:solidFill>
                <a:latin typeface="Proxima Nova"/>
                <a:ea typeface="Proxima Nova"/>
                <a:cs typeface="Proxima Nova"/>
                <a:sym typeface="Proxima Nova"/>
              </a:rPr>
            </a:br>
            <a:r>
              <a:rPr lang="en" sz="700" b="1">
                <a:solidFill>
                  <a:schemeClr val="accent3"/>
                </a:solidFill>
                <a:latin typeface="Proxima Nova"/>
                <a:ea typeface="Proxima Nova"/>
                <a:cs typeface="Proxima Nova"/>
                <a:sym typeface="Proxima Nova"/>
              </a:rPr>
              <a:t>Petrol &amp; Travel Expenses - R2000</a:t>
            </a: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55" name="Google Shape;155;p19"/>
          <p:cNvSpPr txBox="1"/>
          <p:nvPr/>
        </p:nvSpPr>
        <p:spPr>
          <a:xfrm>
            <a:off x="6554100" y="2051238"/>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R18 000</a:t>
            </a:r>
            <a:endParaRPr b="1">
              <a:solidFill>
                <a:schemeClr val="dk2"/>
              </a:solidFill>
              <a:latin typeface="Proxima Nova"/>
              <a:ea typeface="Proxima Nova"/>
              <a:cs typeface="Proxima Nova"/>
              <a:sym typeface="Proxima Nova"/>
            </a:endParaRPr>
          </a:p>
        </p:txBody>
      </p:sp>
      <p:sp>
        <p:nvSpPr>
          <p:cNvPr id="156" name="Google Shape;156;p19"/>
          <p:cNvSpPr/>
          <p:nvPr/>
        </p:nvSpPr>
        <p:spPr>
          <a:xfrm>
            <a:off x="1014500" y="2931975"/>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9"/>
          <p:cNvSpPr txBox="1"/>
          <p:nvPr/>
        </p:nvSpPr>
        <p:spPr>
          <a:xfrm>
            <a:off x="1014500" y="2931975"/>
            <a:ext cx="18036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Windsorton Masjid and Madrassah</a:t>
            </a:r>
            <a:endParaRPr sz="9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 13 500</a:t>
            </a:r>
            <a:br>
              <a:rPr lang="en" sz="700" b="1">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Fulltime Imam &amp; Apa for Masjid, Madrassah,</a:t>
            </a:r>
            <a:br>
              <a:rPr lang="en" sz="600">
                <a:solidFill>
                  <a:schemeClr val="accent3"/>
                </a:solidFill>
                <a:latin typeface="Proxima Nova"/>
                <a:ea typeface="Proxima Nova"/>
                <a:cs typeface="Proxima Nova"/>
                <a:sym typeface="Proxima Nova"/>
              </a:rPr>
            </a:br>
            <a:r>
              <a:rPr lang="en" sz="600">
                <a:solidFill>
                  <a:schemeClr val="accent3"/>
                </a:solidFill>
                <a:latin typeface="Proxima Nova"/>
                <a:ea typeface="Proxima Nova"/>
                <a:cs typeface="Proxima Nova"/>
                <a:sym typeface="Proxima Nova"/>
              </a:rPr>
              <a:t>Adult Classes etc</a:t>
            </a:r>
            <a:br>
              <a:rPr lang="en" sz="600">
                <a:solidFill>
                  <a:schemeClr val="accent3"/>
                </a:solidFill>
                <a:latin typeface="Proxima Nova"/>
                <a:ea typeface="Proxima Nova"/>
                <a:cs typeface="Proxima Nova"/>
                <a:sym typeface="Proxima Nova"/>
              </a:rPr>
            </a:b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58" name="Google Shape;158;p19"/>
          <p:cNvSpPr txBox="1"/>
          <p:nvPr/>
        </p:nvSpPr>
        <p:spPr>
          <a:xfrm>
            <a:off x="1172000" y="3708600"/>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R13 500</a:t>
            </a:r>
            <a:endParaRPr b="1">
              <a:solidFill>
                <a:schemeClr val="dk2"/>
              </a:solidFill>
              <a:latin typeface="Proxima Nova"/>
              <a:ea typeface="Proxima Nova"/>
              <a:cs typeface="Proxima Nova"/>
              <a:sym typeface="Proxima Nova"/>
            </a:endParaRPr>
          </a:p>
        </p:txBody>
      </p:sp>
      <p:sp>
        <p:nvSpPr>
          <p:cNvPr id="159" name="Google Shape;159;p19"/>
          <p:cNvSpPr/>
          <p:nvPr/>
        </p:nvSpPr>
        <p:spPr>
          <a:xfrm>
            <a:off x="2798300" y="2931975"/>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9"/>
          <p:cNvSpPr txBox="1"/>
          <p:nvPr/>
        </p:nvSpPr>
        <p:spPr>
          <a:xfrm>
            <a:off x="2798300" y="2931975"/>
            <a:ext cx="1803600" cy="100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Ritchie Salaah Khana and</a:t>
            </a:r>
            <a:br>
              <a:rPr lang="en" sz="900" b="1">
                <a:solidFill>
                  <a:schemeClr val="accent3"/>
                </a:solidFill>
                <a:latin typeface="Proxima Nova"/>
                <a:ea typeface="Proxima Nova"/>
                <a:cs typeface="Proxima Nova"/>
                <a:sym typeface="Proxima Nova"/>
              </a:rPr>
            </a:br>
            <a:r>
              <a:rPr lang="en" sz="900" b="1">
                <a:solidFill>
                  <a:schemeClr val="accent3"/>
                </a:solidFill>
                <a:latin typeface="Proxima Nova"/>
                <a:ea typeface="Proxima Nova"/>
                <a:cs typeface="Proxima Nova"/>
                <a:sym typeface="Proxima Nova"/>
              </a:rPr>
              <a:t>Madrassah</a:t>
            </a:r>
            <a:endParaRPr sz="9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R7 000</a:t>
            </a:r>
            <a:br>
              <a:rPr lang="en" sz="700" b="1">
                <a:solidFill>
                  <a:schemeClr val="accent3"/>
                </a:solidFill>
                <a:latin typeface="Proxima Nova"/>
                <a:ea typeface="Proxima Nova"/>
                <a:cs typeface="Proxima Nova"/>
                <a:sym typeface="Proxima Nova"/>
              </a:rPr>
            </a:br>
            <a:endParaRPr sz="600">
              <a:solidFill>
                <a:schemeClr val="accent3"/>
              </a:solidFill>
              <a:latin typeface="Proxima Nova"/>
              <a:ea typeface="Proxima Nova"/>
              <a:cs typeface="Proxima Nova"/>
              <a:sym typeface="Proxima Nova"/>
            </a:endParaRPr>
          </a:p>
          <a:p>
            <a:pPr marL="0" lvl="0" indent="0" algn="l" rtl="0">
              <a:spcBef>
                <a:spcPts val="0"/>
              </a:spcBef>
              <a:spcAft>
                <a:spcPts val="0"/>
              </a:spcAft>
              <a:buNone/>
            </a:pPr>
            <a:br>
              <a:rPr lang="en" sz="700" b="1">
                <a:solidFill>
                  <a:schemeClr val="accent3"/>
                </a:solidFill>
                <a:latin typeface="Proxima Nova"/>
                <a:ea typeface="Proxima Nova"/>
                <a:cs typeface="Proxima Nova"/>
                <a:sym typeface="Proxima Nova"/>
              </a:rPr>
            </a:br>
            <a:r>
              <a:rPr lang="en" sz="700" b="1">
                <a:solidFill>
                  <a:schemeClr val="accent3"/>
                </a:solidFill>
                <a:latin typeface="Proxima Nova"/>
                <a:ea typeface="Proxima Nova"/>
                <a:cs typeface="Proxima Nova"/>
                <a:sym typeface="Proxima Nova"/>
              </a:rPr>
              <a:t>Water &amp; Electricity - R300</a:t>
            </a: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61" name="Google Shape;161;p19"/>
          <p:cNvSpPr txBox="1"/>
          <p:nvPr/>
        </p:nvSpPr>
        <p:spPr>
          <a:xfrm>
            <a:off x="2955800" y="3708600"/>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R7 300</a:t>
            </a:r>
            <a:endParaRPr b="1">
              <a:solidFill>
                <a:schemeClr val="dk2"/>
              </a:solidFill>
              <a:latin typeface="Proxima Nova"/>
              <a:ea typeface="Proxima Nova"/>
              <a:cs typeface="Proxima Nova"/>
              <a:sym typeface="Proxima Nova"/>
            </a:endParaRPr>
          </a:p>
        </p:txBody>
      </p:sp>
      <p:sp>
        <p:nvSpPr>
          <p:cNvPr id="162" name="Google Shape;162;p19"/>
          <p:cNvSpPr/>
          <p:nvPr/>
        </p:nvSpPr>
        <p:spPr>
          <a:xfrm>
            <a:off x="4582100" y="2931963"/>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9"/>
          <p:cNvSpPr txBox="1"/>
          <p:nvPr/>
        </p:nvSpPr>
        <p:spPr>
          <a:xfrm>
            <a:off x="4582100" y="2931963"/>
            <a:ext cx="18036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Griekwastad</a:t>
            </a:r>
            <a:br>
              <a:rPr lang="en" sz="900" b="1">
                <a:solidFill>
                  <a:schemeClr val="accent3"/>
                </a:solidFill>
                <a:latin typeface="Proxima Nova"/>
                <a:ea typeface="Proxima Nova"/>
                <a:cs typeface="Proxima Nova"/>
                <a:sym typeface="Proxima Nova"/>
              </a:rPr>
            </a:br>
            <a:r>
              <a:rPr lang="en" sz="700">
                <a:solidFill>
                  <a:schemeClr val="accent3"/>
                </a:solidFill>
                <a:latin typeface="Proxima Nova"/>
                <a:ea typeface="Proxima Nova"/>
                <a:cs typeface="Proxima Nova"/>
                <a:sym typeface="Proxima Nova"/>
              </a:rPr>
              <a:t>Fulltime Imam, Masjid &amp; Madrassah</a:t>
            </a:r>
            <a:br>
              <a:rPr lang="en" sz="700">
                <a:solidFill>
                  <a:schemeClr val="accent3"/>
                </a:solidFill>
                <a:latin typeface="Proxima Nova"/>
                <a:ea typeface="Proxima Nova"/>
                <a:cs typeface="Proxima Nova"/>
                <a:sym typeface="Proxima Nova"/>
              </a:rPr>
            </a:br>
            <a:endParaRPr sz="700">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R6500</a:t>
            </a:r>
            <a:br>
              <a:rPr lang="en" sz="700" b="1">
                <a:solidFill>
                  <a:schemeClr val="accent3"/>
                </a:solidFill>
                <a:latin typeface="Proxima Nova"/>
                <a:ea typeface="Proxima Nova"/>
                <a:cs typeface="Proxima Nova"/>
                <a:sym typeface="Proxima Nova"/>
              </a:rPr>
            </a:br>
            <a:br>
              <a:rPr lang="en" sz="700" b="1">
                <a:solidFill>
                  <a:schemeClr val="accent3"/>
                </a:solidFill>
                <a:latin typeface="Proxima Nova"/>
                <a:ea typeface="Proxima Nova"/>
                <a:cs typeface="Proxima Nova"/>
                <a:sym typeface="Proxima Nova"/>
              </a:rPr>
            </a:b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64" name="Google Shape;164;p19"/>
          <p:cNvSpPr txBox="1"/>
          <p:nvPr/>
        </p:nvSpPr>
        <p:spPr>
          <a:xfrm>
            <a:off x="4739600" y="3708588"/>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R6500</a:t>
            </a:r>
            <a:endParaRPr b="1">
              <a:solidFill>
                <a:schemeClr val="dk2"/>
              </a:solidFill>
              <a:latin typeface="Proxima Nova"/>
              <a:ea typeface="Proxima Nova"/>
              <a:cs typeface="Proxima Nova"/>
              <a:sym typeface="Proxima Nova"/>
            </a:endParaRPr>
          </a:p>
        </p:txBody>
      </p:sp>
      <p:sp>
        <p:nvSpPr>
          <p:cNvPr id="165" name="Google Shape;165;p19"/>
          <p:cNvSpPr/>
          <p:nvPr/>
        </p:nvSpPr>
        <p:spPr>
          <a:xfrm>
            <a:off x="6396600" y="2931963"/>
            <a:ext cx="1646400" cy="1350300"/>
          </a:xfrm>
          <a:prstGeom prst="round2SameRect">
            <a:avLst>
              <a:gd name="adj1" fmla="val 16667"/>
              <a:gd name="adj2" fmla="val 0"/>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9"/>
          <p:cNvSpPr txBox="1"/>
          <p:nvPr/>
        </p:nvSpPr>
        <p:spPr>
          <a:xfrm>
            <a:off x="6396600" y="2931963"/>
            <a:ext cx="18036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accent3"/>
                </a:solidFill>
                <a:latin typeface="Proxima Nova"/>
                <a:ea typeface="Proxima Nova"/>
                <a:cs typeface="Proxima Nova"/>
                <a:sym typeface="Proxima Nova"/>
              </a:rPr>
              <a:t>Britstown</a:t>
            </a:r>
            <a:endParaRPr sz="9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a:solidFill>
                  <a:schemeClr val="accent3"/>
                </a:solidFill>
                <a:latin typeface="Proxima Nova"/>
                <a:ea typeface="Proxima Nova"/>
                <a:cs typeface="Proxima Nova"/>
                <a:sym typeface="Proxima Nova"/>
              </a:rPr>
              <a:t>Fulltime Imam, Masjid &amp; Madrassah</a:t>
            </a:r>
            <a:endParaRPr sz="900" b="1">
              <a:solidFill>
                <a:schemeClr val="accent3"/>
              </a:solidFill>
              <a:latin typeface="Proxima Nova"/>
              <a:ea typeface="Proxima Nova"/>
              <a:cs typeface="Proxima Nova"/>
              <a:sym typeface="Proxima Nova"/>
            </a:endParaRPr>
          </a:p>
          <a:p>
            <a:pPr marL="0" lvl="0" indent="0" algn="l" rtl="0">
              <a:spcBef>
                <a:spcPts val="0"/>
              </a:spcBef>
              <a:spcAft>
                <a:spcPts val="0"/>
              </a:spcAft>
              <a:buNone/>
            </a:pPr>
            <a:r>
              <a:rPr lang="en" sz="700" b="1">
                <a:solidFill>
                  <a:schemeClr val="accent3"/>
                </a:solidFill>
                <a:latin typeface="Proxima Nova"/>
                <a:ea typeface="Proxima Nova"/>
                <a:cs typeface="Proxima Nova"/>
                <a:sym typeface="Proxima Nova"/>
              </a:rPr>
              <a:t>Salaries - R4500</a:t>
            </a:r>
            <a:br>
              <a:rPr lang="en" sz="700" b="1">
                <a:solidFill>
                  <a:schemeClr val="accent3"/>
                </a:solidFill>
                <a:latin typeface="Proxima Nova"/>
                <a:ea typeface="Proxima Nova"/>
                <a:cs typeface="Proxima Nova"/>
                <a:sym typeface="Proxima Nova"/>
              </a:rPr>
            </a:br>
            <a:br>
              <a:rPr lang="en" sz="700" b="1">
                <a:solidFill>
                  <a:schemeClr val="accent3"/>
                </a:solidFill>
                <a:latin typeface="Proxima Nova"/>
                <a:ea typeface="Proxima Nova"/>
                <a:cs typeface="Proxima Nova"/>
                <a:sym typeface="Proxima Nova"/>
              </a:rPr>
            </a:br>
            <a:endParaRPr sz="700" b="1">
              <a:solidFill>
                <a:schemeClr val="accent3"/>
              </a:solidFill>
              <a:latin typeface="Proxima Nova"/>
              <a:ea typeface="Proxima Nova"/>
              <a:cs typeface="Proxima Nova"/>
              <a:sym typeface="Proxima Nova"/>
            </a:endParaRPr>
          </a:p>
          <a:p>
            <a:pPr marL="0" lvl="0" indent="0" algn="l" rtl="0">
              <a:spcBef>
                <a:spcPts val="0"/>
              </a:spcBef>
              <a:spcAft>
                <a:spcPts val="0"/>
              </a:spcAft>
              <a:buNone/>
            </a:pPr>
            <a:endParaRPr sz="800" b="1">
              <a:solidFill>
                <a:schemeClr val="accent3"/>
              </a:solidFill>
              <a:latin typeface="Proxima Nova"/>
              <a:ea typeface="Proxima Nova"/>
              <a:cs typeface="Proxima Nova"/>
              <a:sym typeface="Proxima Nova"/>
            </a:endParaRPr>
          </a:p>
        </p:txBody>
      </p:sp>
      <p:sp>
        <p:nvSpPr>
          <p:cNvPr id="167" name="Google Shape;167;p19"/>
          <p:cNvSpPr txBox="1"/>
          <p:nvPr/>
        </p:nvSpPr>
        <p:spPr>
          <a:xfrm>
            <a:off x="6554100" y="3708588"/>
            <a:ext cx="1248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solidFill>
                  <a:schemeClr val="dk2"/>
                </a:solidFill>
                <a:latin typeface="Proxima Nova"/>
                <a:ea typeface="Proxima Nova"/>
                <a:cs typeface="Proxima Nova"/>
                <a:sym typeface="Proxima Nova"/>
              </a:rPr>
              <a:t>SUB TOTAL</a:t>
            </a:r>
            <a:br>
              <a:rPr lang="en" b="1">
                <a:solidFill>
                  <a:schemeClr val="dk2"/>
                </a:solidFill>
                <a:latin typeface="Proxima Nova"/>
                <a:ea typeface="Proxima Nova"/>
                <a:cs typeface="Proxima Nova"/>
                <a:sym typeface="Proxima Nova"/>
              </a:rPr>
            </a:br>
            <a:r>
              <a:rPr lang="en" b="1">
                <a:solidFill>
                  <a:schemeClr val="dk2"/>
                </a:solidFill>
                <a:latin typeface="Proxima Nova"/>
                <a:ea typeface="Proxima Nova"/>
                <a:cs typeface="Proxima Nova"/>
                <a:sym typeface="Proxima Nova"/>
              </a:rPr>
              <a:t>R4 500</a:t>
            </a:r>
            <a:endParaRPr b="1">
              <a:solidFill>
                <a:schemeClr val="dk2"/>
              </a:solidFill>
              <a:latin typeface="Proxima Nova"/>
              <a:ea typeface="Proxima Nova"/>
              <a:cs typeface="Proxima Nova"/>
              <a:sym typeface="Proxima Nova"/>
            </a:endParaRPr>
          </a:p>
        </p:txBody>
      </p:sp>
      <p:sp>
        <p:nvSpPr>
          <p:cNvPr id="168" name="Google Shape;168;p19"/>
          <p:cNvSpPr txBox="1"/>
          <p:nvPr/>
        </p:nvSpPr>
        <p:spPr>
          <a:xfrm>
            <a:off x="788350" y="4274400"/>
            <a:ext cx="78276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300" b="1">
                <a:solidFill>
                  <a:schemeClr val="accent3"/>
                </a:solidFill>
                <a:latin typeface="Proxima Nova"/>
                <a:ea typeface="Proxima Nova"/>
                <a:cs typeface="Proxima Nova"/>
                <a:sym typeface="Proxima Nova"/>
              </a:rPr>
              <a:t>Total Monthly Expenses for Northern Cape: R84 000</a:t>
            </a:r>
            <a:endParaRPr sz="2300" b="1">
              <a:solidFill>
                <a:schemeClr val="accent3"/>
              </a:solidFill>
              <a:latin typeface="Proxima Nova"/>
              <a:ea typeface="Proxima Nova"/>
              <a:cs typeface="Proxima Nova"/>
              <a:sym typeface="Proxima Nova"/>
            </a:endParaRPr>
          </a:p>
        </p:txBody>
      </p:sp>
      <p:sp>
        <p:nvSpPr>
          <p:cNvPr id="169" name="Google Shape;169;p19"/>
          <p:cNvSpPr txBox="1"/>
          <p:nvPr/>
        </p:nvSpPr>
        <p:spPr>
          <a:xfrm>
            <a:off x="229450" y="4813200"/>
            <a:ext cx="8727600" cy="292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700">
                <a:solidFill>
                  <a:schemeClr val="accent4"/>
                </a:solidFill>
                <a:latin typeface="Proxima Nova"/>
                <a:ea typeface="Proxima Nova"/>
                <a:cs typeface="Proxima Nova"/>
                <a:sym typeface="Proxima Nova"/>
              </a:rPr>
              <a:t>P.O. Box 542, Kimberley 8300 | 12 Nargis Crescent, Moghul Park, Kimberley South Africa Office (053) 832 1164 | Home (053) 832 7555 | Mobile 082 8156 786 | miftahuddininstitute@gmail.com</a:t>
            </a:r>
            <a:endParaRPr sz="700">
              <a:solidFill>
                <a:schemeClr val="accent4"/>
              </a:solidFill>
              <a:latin typeface="Proxima Nova"/>
              <a:ea typeface="Proxima Nova"/>
              <a:cs typeface="Proxima Nova"/>
              <a:sym typeface="Proxima Nova"/>
            </a:endParaRPr>
          </a:p>
        </p:txBody>
      </p:sp>
      <p:cxnSp>
        <p:nvCxnSpPr>
          <p:cNvPr id="170" name="Google Shape;170;p19"/>
          <p:cNvCxnSpPr/>
          <p:nvPr/>
        </p:nvCxnSpPr>
        <p:spPr>
          <a:xfrm rot="10800000" flipH="1">
            <a:off x="482950" y="4813200"/>
            <a:ext cx="8248800" cy="19200"/>
          </a:xfrm>
          <a:prstGeom prst="straightConnector1">
            <a:avLst/>
          </a:prstGeom>
          <a:noFill/>
          <a:ln w="28575" cap="flat" cmpd="sng">
            <a:solidFill>
              <a:schemeClr val="lt2"/>
            </a:solidFill>
            <a:prstDash val="solid"/>
            <a:round/>
            <a:headEnd type="none" w="med" len="med"/>
            <a:tailEnd type="none"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175" name="Google Shape;175;p20"/>
          <p:cNvPicPr preferRelativeResize="0"/>
          <p:nvPr/>
        </p:nvPicPr>
        <p:blipFill rotWithShape="1">
          <a:blip r:embed="rId3">
            <a:alphaModFix/>
          </a:blip>
          <a:srcRect t="47711" b="31550"/>
          <a:stretch/>
        </p:blipFill>
        <p:spPr>
          <a:xfrm rot="10800000" flipH="1">
            <a:off x="134950" y="67425"/>
            <a:ext cx="8940300" cy="1011300"/>
          </a:xfrm>
          <a:prstGeom prst="round2SameRect">
            <a:avLst>
              <a:gd name="adj1" fmla="val 16667"/>
              <a:gd name="adj2" fmla="val 0"/>
            </a:avLst>
          </a:prstGeom>
          <a:noFill/>
          <a:ln>
            <a:noFill/>
          </a:ln>
        </p:spPr>
      </p:pic>
      <p:sp>
        <p:nvSpPr>
          <p:cNvPr id="176" name="Google Shape;176;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2"/>
                </a:solidFill>
              </a:rPr>
              <a:t>Additional Expenses &amp; Projects</a:t>
            </a:r>
            <a:endParaRPr>
              <a:solidFill>
                <a:schemeClr val="lt2"/>
              </a:solidFill>
            </a:endParaRPr>
          </a:p>
        </p:txBody>
      </p:sp>
      <p:sp>
        <p:nvSpPr>
          <p:cNvPr id="177" name="Google Shape;177;p20"/>
          <p:cNvSpPr txBox="1">
            <a:spLocks noGrp="1"/>
          </p:cNvSpPr>
          <p:nvPr>
            <p:ph type="body" idx="1"/>
          </p:nvPr>
        </p:nvSpPr>
        <p:spPr>
          <a:xfrm>
            <a:off x="311700" y="1152475"/>
            <a:ext cx="8183400" cy="13701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300" b="1"/>
              <a:t>Sundries &amp; Miscellaneous Monthly  Expenses:</a:t>
            </a:r>
            <a:br>
              <a:rPr lang="en" sz="1300"/>
            </a:br>
            <a:r>
              <a:rPr lang="en" sz="1300"/>
              <a:t>Other than the above fixed monthly expenses, there are many other expenses that are incurred on a daily basis. This includes general maintenance, food hampers, assistance to needy persons &amp; families, telephone accounts, &amp; other sundries.</a:t>
            </a:r>
            <a:br>
              <a:rPr lang="en" sz="1300"/>
            </a:br>
            <a:r>
              <a:rPr lang="en" sz="2600" b="1">
                <a:solidFill>
                  <a:schemeClr val="lt2"/>
                </a:solidFill>
              </a:rPr>
              <a:t>R25 000</a:t>
            </a:r>
            <a:endParaRPr sz="2600" b="1">
              <a:solidFill>
                <a:schemeClr val="lt2"/>
              </a:solidFill>
            </a:endParaRPr>
          </a:p>
        </p:txBody>
      </p:sp>
      <p:sp>
        <p:nvSpPr>
          <p:cNvPr id="178" name="Google Shape;178;p20"/>
          <p:cNvSpPr txBox="1"/>
          <p:nvPr/>
        </p:nvSpPr>
        <p:spPr>
          <a:xfrm>
            <a:off x="229450" y="4813200"/>
            <a:ext cx="8727600" cy="292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700">
                <a:solidFill>
                  <a:schemeClr val="accent4"/>
                </a:solidFill>
                <a:latin typeface="Proxima Nova"/>
                <a:ea typeface="Proxima Nova"/>
                <a:cs typeface="Proxima Nova"/>
                <a:sym typeface="Proxima Nova"/>
              </a:rPr>
              <a:t>P.O. Box 542, Kimberley 8300 | 12 Nargis Crescent, Moghul Park, Kimberley South Africa Office (053) 832 1164 | Home (053) 832 7555 | Mobile 082 8156 786 | miftahuddininstitute@gmail.com</a:t>
            </a:r>
            <a:endParaRPr sz="700">
              <a:solidFill>
                <a:schemeClr val="accent4"/>
              </a:solidFill>
              <a:latin typeface="Proxima Nova"/>
              <a:ea typeface="Proxima Nova"/>
              <a:cs typeface="Proxima Nova"/>
              <a:sym typeface="Proxima Nova"/>
            </a:endParaRPr>
          </a:p>
        </p:txBody>
      </p:sp>
      <p:cxnSp>
        <p:nvCxnSpPr>
          <p:cNvPr id="179" name="Google Shape;179;p20"/>
          <p:cNvCxnSpPr/>
          <p:nvPr/>
        </p:nvCxnSpPr>
        <p:spPr>
          <a:xfrm rot="10800000" flipH="1">
            <a:off x="482950" y="4813200"/>
            <a:ext cx="8248800" cy="19200"/>
          </a:xfrm>
          <a:prstGeom prst="straightConnector1">
            <a:avLst/>
          </a:prstGeom>
          <a:noFill/>
          <a:ln w="28575" cap="flat" cmpd="sng">
            <a:solidFill>
              <a:schemeClr val="lt2"/>
            </a:solidFill>
            <a:prstDash val="solid"/>
            <a:round/>
            <a:headEnd type="none" w="med" len="med"/>
            <a:tailEnd type="none" w="med" len="med"/>
          </a:ln>
        </p:spPr>
      </p:cxnSp>
      <p:sp>
        <p:nvSpPr>
          <p:cNvPr id="180" name="Google Shape;180;p20"/>
          <p:cNvSpPr txBox="1">
            <a:spLocks noGrp="1"/>
          </p:cNvSpPr>
          <p:nvPr>
            <p:ph type="body" idx="1"/>
          </p:nvPr>
        </p:nvSpPr>
        <p:spPr>
          <a:xfrm>
            <a:off x="311700" y="2702700"/>
            <a:ext cx="8183400" cy="13701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300" b="1"/>
              <a:t>Makaatib Feeding Scheme (Monthly Cost):</a:t>
            </a:r>
            <a:br>
              <a:rPr lang="en" sz="1300" b="1"/>
            </a:br>
            <a:r>
              <a:rPr lang="en" sz="1300"/>
              <a:t>There is also the daily sandwich feeding scheme at our makaatib in Kimberley. We also feed cooked meals at all makaatib in Kimberley, and windsorton, every Friday.</a:t>
            </a:r>
            <a:br>
              <a:rPr lang="en" sz="1300"/>
            </a:br>
            <a:r>
              <a:rPr lang="en" sz="2600" b="1">
                <a:solidFill>
                  <a:schemeClr val="lt2"/>
                </a:solidFill>
              </a:rPr>
              <a:t>R22 000</a:t>
            </a:r>
            <a:endParaRPr sz="2600" b="1">
              <a:solidFill>
                <a:schemeClr val="lt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Google Shape;185;p21"/>
          <p:cNvPicPr preferRelativeResize="0"/>
          <p:nvPr/>
        </p:nvPicPr>
        <p:blipFill rotWithShape="1">
          <a:blip r:embed="rId3">
            <a:alphaModFix/>
          </a:blip>
          <a:srcRect t="47711" b="31550"/>
          <a:stretch/>
        </p:blipFill>
        <p:spPr>
          <a:xfrm rot="10800000" flipH="1">
            <a:off x="134950" y="67425"/>
            <a:ext cx="8940300" cy="1011300"/>
          </a:xfrm>
          <a:prstGeom prst="round2SameRect">
            <a:avLst>
              <a:gd name="adj1" fmla="val 16667"/>
              <a:gd name="adj2" fmla="val 0"/>
            </a:avLst>
          </a:prstGeom>
          <a:noFill/>
          <a:ln>
            <a:noFill/>
          </a:ln>
        </p:spPr>
      </p:pic>
      <p:sp>
        <p:nvSpPr>
          <p:cNvPr id="186" name="Google Shape;186;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2"/>
                </a:solidFill>
              </a:rPr>
              <a:t>Total Monthly Expenses Overview</a:t>
            </a:r>
            <a:endParaRPr>
              <a:solidFill>
                <a:schemeClr val="lt2"/>
              </a:solidFill>
            </a:endParaRPr>
          </a:p>
        </p:txBody>
      </p:sp>
      <p:sp>
        <p:nvSpPr>
          <p:cNvPr id="187" name="Google Shape;187;p21"/>
          <p:cNvSpPr txBox="1">
            <a:spLocks noGrp="1"/>
          </p:cNvSpPr>
          <p:nvPr>
            <p:ph type="body" idx="1"/>
          </p:nvPr>
        </p:nvSpPr>
        <p:spPr>
          <a:xfrm>
            <a:off x="3079700" y="1303975"/>
            <a:ext cx="2983500" cy="13701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b="1"/>
              <a:t>Kimberley </a:t>
            </a:r>
            <a:r>
              <a:rPr lang="en" b="1">
                <a:solidFill>
                  <a:schemeClr val="lt2"/>
                </a:solidFill>
              </a:rPr>
              <a:t>R314 500</a:t>
            </a:r>
            <a:endParaRPr b="1">
              <a:solidFill>
                <a:schemeClr val="lt2"/>
              </a:solidFill>
            </a:endParaRPr>
          </a:p>
          <a:p>
            <a:pPr marL="0" lvl="0" indent="0" algn="l" rtl="0">
              <a:lnSpc>
                <a:spcPct val="100000"/>
              </a:lnSpc>
              <a:spcBef>
                <a:spcPts val="0"/>
              </a:spcBef>
              <a:spcAft>
                <a:spcPts val="0"/>
              </a:spcAft>
              <a:buNone/>
            </a:pPr>
            <a:r>
              <a:rPr lang="en" b="1"/>
              <a:t>Northern Cape </a:t>
            </a:r>
            <a:r>
              <a:rPr lang="en" b="1">
                <a:solidFill>
                  <a:schemeClr val="lt2"/>
                </a:solidFill>
              </a:rPr>
              <a:t>R84 000</a:t>
            </a:r>
            <a:br>
              <a:rPr lang="en" b="1">
                <a:solidFill>
                  <a:schemeClr val="lt2"/>
                </a:solidFill>
              </a:rPr>
            </a:br>
            <a:r>
              <a:rPr lang="en" b="1"/>
              <a:t>Sundries &amp; Misc. </a:t>
            </a:r>
            <a:r>
              <a:rPr lang="en" b="1">
                <a:solidFill>
                  <a:schemeClr val="lt2"/>
                </a:solidFill>
              </a:rPr>
              <a:t>R25 000</a:t>
            </a:r>
            <a:endParaRPr b="1">
              <a:solidFill>
                <a:schemeClr val="lt2"/>
              </a:solidFill>
            </a:endParaRPr>
          </a:p>
          <a:p>
            <a:pPr marL="0" lvl="0" indent="0" algn="l" rtl="0">
              <a:lnSpc>
                <a:spcPct val="100000"/>
              </a:lnSpc>
              <a:spcBef>
                <a:spcPts val="0"/>
              </a:spcBef>
              <a:spcAft>
                <a:spcPts val="0"/>
              </a:spcAft>
              <a:buNone/>
            </a:pPr>
            <a:r>
              <a:rPr lang="en" b="1"/>
              <a:t>Feeding Scheme </a:t>
            </a:r>
            <a:r>
              <a:rPr lang="en" b="1">
                <a:solidFill>
                  <a:schemeClr val="lt2"/>
                </a:solidFill>
              </a:rPr>
              <a:t>R22 000</a:t>
            </a:r>
            <a:endParaRPr b="1">
              <a:solidFill>
                <a:schemeClr val="lt2"/>
              </a:solidFill>
            </a:endParaRPr>
          </a:p>
          <a:p>
            <a:pPr marL="0" lvl="0" indent="0" algn="l" rtl="0">
              <a:lnSpc>
                <a:spcPct val="100000"/>
              </a:lnSpc>
              <a:spcBef>
                <a:spcPts val="0"/>
              </a:spcBef>
              <a:spcAft>
                <a:spcPts val="0"/>
              </a:spcAft>
              <a:buNone/>
            </a:pPr>
            <a:endParaRPr b="1">
              <a:solidFill>
                <a:schemeClr val="lt2"/>
              </a:solidFill>
            </a:endParaRPr>
          </a:p>
          <a:p>
            <a:pPr marL="0" lvl="0" indent="0" algn="l" rtl="0">
              <a:lnSpc>
                <a:spcPct val="100000"/>
              </a:lnSpc>
              <a:spcBef>
                <a:spcPts val="0"/>
              </a:spcBef>
              <a:spcAft>
                <a:spcPts val="0"/>
              </a:spcAft>
              <a:buNone/>
            </a:pPr>
            <a:endParaRPr b="1">
              <a:solidFill>
                <a:schemeClr val="lt2"/>
              </a:solidFill>
            </a:endParaRPr>
          </a:p>
        </p:txBody>
      </p:sp>
      <p:sp>
        <p:nvSpPr>
          <p:cNvPr id="188" name="Google Shape;188;p21"/>
          <p:cNvSpPr txBox="1"/>
          <p:nvPr/>
        </p:nvSpPr>
        <p:spPr>
          <a:xfrm>
            <a:off x="229450" y="4813200"/>
            <a:ext cx="8727600" cy="292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700">
                <a:solidFill>
                  <a:schemeClr val="accent4"/>
                </a:solidFill>
                <a:latin typeface="Proxima Nova"/>
                <a:ea typeface="Proxima Nova"/>
                <a:cs typeface="Proxima Nova"/>
                <a:sym typeface="Proxima Nova"/>
              </a:rPr>
              <a:t>P.O. Box 542, Kimberley 8300 | 12 Nargis Crescent, Moghul Park, Kimberley South Africa Office (053) 832 1164 | Home (053) 832 7555 | Mobile 082 8156 786 | miftahuddininstitute@gmail.com</a:t>
            </a:r>
            <a:endParaRPr sz="700">
              <a:solidFill>
                <a:schemeClr val="accent4"/>
              </a:solidFill>
              <a:latin typeface="Proxima Nova"/>
              <a:ea typeface="Proxima Nova"/>
              <a:cs typeface="Proxima Nova"/>
              <a:sym typeface="Proxima Nova"/>
            </a:endParaRPr>
          </a:p>
        </p:txBody>
      </p:sp>
      <p:cxnSp>
        <p:nvCxnSpPr>
          <p:cNvPr id="189" name="Google Shape;189;p21"/>
          <p:cNvCxnSpPr/>
          <p:nvPr/>
        </p:nvCxnSpPr>
        <p:spPr>
          <a:xfrm rot="10800000" flipH="1">
            <a:off x="482950" y="4813200"/>
            <a:ext cx="8248800" cy="19200"/>
          </a:xfrm>
          <a:prstGeom prst="straightConnector1">
            <a:avLst/>
          </a:prstGeom>
          <a:noFill/>
          <a:ln w="28575" cap="flat" cmpd="sng">
            <a:solidFill>
              <a:schemeClr val="lt2"/>
            </a:solidFill>
            <a:prstDash val="solid"/>
            <a:round/>
            <a:headEnd type="none" w="med" len="med"/>
            <a:tailEnd type="none" w="med" len="med"/>
          </a:ln>
        </p:spPr>
      </p:cxnSp>
      <p:sp>
        <p:nvSpPr>
          <p:cNvPr id="190" name="Google Shape;190;p21"/>
          <p:cNvSpPr txBox="1">
            <a:spLocks noGrp="1"/>
          </p:cNvSpPr>
          <p:nvPr>
            <p:ph type="body" idx="1"/>
          </p:nvPr>
        </p:nvSpPr>
        <p:spPr>
          <a:xfrm>
            <a:off x="3151500" y="2719475"/>
            <a:ext cx="3150900" cy="1723800"/>
          </a:xfrm>
          <a:prstGeom prst="rect">
            <a:avLst/>
          </a:prstGeom>
          <a:solidFill>
            <a:schemeClr val="lt2"/>
          </a:solidFill>
          <a:ln w="9525" cap="flat" cmpd="sng">
            <a:solidFill>
              <a:schemeClr val="lt1"/>
            </a:solidFill>
            <a:prstDash val="solid"/>
            <a:round/>
            <a:headEnd type="none" w="sm" len="sm"/>
            <a:tailEnd type="none" w="sm" len="sm"/>
          </a:ln>
        </p:spPr>
        <p:txBody>
          <a:bodyPr spcFirstLastPara="1" wrap="square" lIns="91425" tIns="274300" rIns="91425" bIns="274300" anchor="t" anchorCtr="0">
            <a:spAutoFit/>
          </a:bodyPr>
          <a:lstStyle/>
          <a:p>
            <a:pPr marL="0" lvl="0" indent="0" algn="ctr" rtl="0">
              <a:lnSpc>
                <a:spcPct val="100000"/>
              </a:lnSpc>
              <a:spcBef>
                <a:spcPts val="0"/>
              </a:spcBef>
              <a:spcAft>
                <a:spcPts val="0"/>
              </a:spcAft>
              <a:buNone/>
            </a:pPr>
            <a:r>
              <a:rPr lang="en" sz="3100" b="1">
                <a:solidFill>
                  <a:schemeClr val="lt1"/>
                </a:solidFill>
              </a:rPr>
              <a:t>TOTAL </a:t>
            </a:r>
            <a:br>
              <a:rPr lang="en" sz="3100" b="1">
                <a:solidFill>
                  <a:schemeClr val="lt1"/>
                </a:solidFill>
              </a:rPr>
            </a:br>
            <a:r>
              <a:rPr lang="en" sz="2500" b="1">
                <a:solidFill>
                  <a:schemeClr val="lt1"/>
                </a:solidFill>
              </a:rPr>
              <a:t>R445 500 Monthly</a:t>
            </a:r>
            <a:endParaRPr sz="2500" b="1">
              <a:solidFill>
                <a:schemeClr val="lt1"/>
              </a:solidFill>
            </a:endParaRPr>
          </a:p>
          <a:p>
            <a:pPr marL="0" lvl="0" indent="0" algn="ctr" rtl="0">
              <a:lnSpc>
                <a:spcPct val="100000"/>
              </a:lnSpc>
              <a:spcBef>
                <a:spcPts val="0"/>
              </a:spcBef>
              <a:spcAft>
                <a:spcPts val="0"/>
              </a:spcAft>
              <a:buNone/>
            </a:pPr>
            <a:r>
              <a:rPr lang="en" sz="2000" b="1">
                <a:solidFill>
                  <a:schemeClr val="lt1"/>
                </a:solidFill>
              </a:rPr>
              <a:t>(R5 340 000 Annually)</a:t>
            </a:r>
            <a:endParaRPr sz="2000" b="1">
              <a:solidFill>
                <a:schemeClr val="lt1"/>
              </a:solidFill>
            </a:endParaRPr>
          </a:p>
        </p:txBody>
      </p:sp>
    </p:spTree>
  </p:cSld>
  <p:clrMapOvr>
    <a:masterClrMapping/>
  </p:clrMapOvr>
</p:sld>
</file>

<file path=ppt/theme/theme1.xml><?xml version="1.0" encoding="utf-8"?>
<a:theme xmlns:a="http://schemas.openxmlformats.org/drawingml/2006/main"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2473</Words>
  <Application>Microsoft Office PowerPoint</Application>
  <PresentationFormat>On-screen Show (16:9)</PresentationFormat>
  <Paragraphs>137</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Raleway</vt:lpstr>
      <vt:lpstr>Proxima Nova</vt:lpstr>
      <vt:lpstr>Arial</vt:lpstr>
      <vt:lpstr>Spearmint</vt:lpstr>
      <vt:lpstr>Miftahuddin Islamic Institute</vt:lpstr>
      <vt:lpstr>Introduction</vt:lpstr>
      <vt:lpstr>Introduction continued</vt:lpstr>
      <vt:lpstr>Kimberley Work &amp; Outreach Overview </vt:lpstr>
      <vt:lpstr>Kimberley Work &amp; Outreach: Breakdown of Monthly Expenses </vt:lpstr>
      <vt:lpstr>Northern Cape Work &amp; Outreach Overview </vt:lpstr>
      <vt:lpstr>Northern Cape Work &amp; Outreach: Breakdown of Monthly Expenses</vt:lpstr>
      <vt:lpstr>Additional Expenses &amp; Projects</vt:lpstr>
      <vt:lpstr>Total Monthly Expenses Overview</vt:lpstr>
      <vt:lpstr>Current Projects</vt:lpstr>
      <vt:lpstr>Banking Details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Miftahuddin Islamic Institute</dc:title>
  <dc:creator>fudhail jeena</dc:creator>
  <cp:lastModifiedBy>fudhail jeena</cp:lastModifiedBy>
  <cp:revision>1</cp:revision>
  <dcterms:modified xsi:type="dcterms:W3CDTF">2024-02-28T07:44:30Z</dcterms:modified>
</cp:coreProperties>
</file>